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45"/>
  </p:notesMasterIdLst>
  <p:handoutMasterIdLst>
    <p:handoutMasterId r:id="rId46"/>
  </p:handoutMasterIdLst>
  <p:sldIdLst>
    <p:sldId id="260" r:id="rId2"/>
    <p:sldId id="362" r:id="rId3"/>
    <p:sldId id="382" r:id="rId4"/>
    <p:sldId id="403" r:id="rId5"/>
    <p:sldId id="378" r:id="rId6"/>
    <p:sldId id="363" r:id="rId7"/>
    <p:sldId id="325" r:id="rId8"/>
    <p:sldId id="269" r:id="rId9"/>
    <p:sldId id="367" r:id="rId10"/>
    <p:sldId id="318" r:id="rId11"/>
    <p:sldId id="364" r:id="rId12"/>
    <p:sldId id="331" r:id="rId13"/>
    <p:sldId id="370" r:id="rId14"/>
    <p:sldId id="319" r:id="rId15"/>
    <p:sldId id="320" r:id="rId16"/>
    <p:sldId id="365" r:id="rId17"/>
    <p:sldId id="270" r:id="rId18"/>
    <p:sldId id="311" r:id="rId19"/>
    <p:sldId id="330" r:id="rId20"/>
    <p:sldId id="366" r:id="rId21"/>
    <p:sldId id="312" r:id="rId22"/>
    <p:sldId id="313" r:id="rId23"/>
    <p:sldId id="376" r:id="rId24"/>
    <p:sldId id="404" r:id="rId25"/>
    <p:sldId id="398" r:id="rId26"/>
    <p:sldId id="394" r:id="rId27"/>
    <p:sldId id="395" r:id="rId28"/>
    <p:sldId id="396" r:id="rId29"/>
    <p:sldId id="385" r:id="rId30"/>
    <p:sldId id="397" r:id="rId31"/>
    <p:sldId id="386" r:id="rId32"/>
    <p:sldId id="387" r:id="rId33"/>
    <p:sldId id="388" r:id="rId34"/>
    <p:sldId id="389" r:id="rId35"/>
    <p:sldId id="390" r:id="rId36"/>
    <p:sldId id="391" r:id="rId37"/>
    <p:sldId id="392" r:id="rId38"/>
    <p:sldId id="393" r:id="rId39"/>
    <p:sldId id="399" r:id="rId40"/>
    <p:sldId id="400" r:id="rId41"/>
    <p:sldId id="401" r:id="rId42"/>
    <p:sldId id="402" r:id="rId43"/>
    <p:sldId id="326" r:id="rId44"/>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4FF8D"/>
    <a:srgbClr val="EC8B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39" autoAdjust="0"/>
    <p:restoredTop sz="85714" autoAdjust="0"/>
  </p:normalViewPr>
  <p:slideViewPr>
    <p:cSldViewPr>
      <p:cViewPr>
        <p:scale>
          <a:sx n="112" d="100"/>
          <a:sy n="112" d="100"/>
        </p:scale>
        <p:origin x="1152"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kumimoji="1" sz="1200"/>
            </a:lvl1pPr>
          </a:lstStyle>
          <a:p>
            <a:fld id="{BD111333-840F-4F70-B3C5-683837A3B48C}" type="slidenum">
              <a:rPr lang="zh-CN" altLang="en-US"/>
              <a:pPr/>
              <a:t>‹#›</a:t>
            </a:fld>
            <a:endParaRPr lang="zh-CN" altLang="en-US"/>
          </a:p>
        </p:txBody>
      </p:sp>
    </p:spTree>
    <p:extLst>
      <p:ext uri="{BB962C8B-B14F-4D97-AF65-F5344CB8AC3E}">
        <p14:creationId xmlns:p14="http://schemas.microsoft.com/office/powerpoint/2010/main" val="32075864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kumimoji="1" sz="1200">
                <a:latin typeface="Arial" panose="020B0604020202020204" pitchFamily="34" charset="0"/>
                <a:ea typeface="宋体" panose="02010600030101010101" pitchFamily="2" charset="-122"/>
              </a:defRPr>
            </a:lvl1pPr>
          </a:lstStyle>
          <a:p>
            <a:pPr>
              <a:defRPr/>
            </a:pPr>
            <a:endParaRPr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kumimoji="1" sz="1200"/>
            </a:lvl1pPr>
          </a:lstStyle>
          <a:p>
            <a:fld id="{C9566E85-6D01-4A79-A56F-5DDAEDD6EAA8}" type="slidenum">
              <a:rPr lang="zh-CN" altLang="en-US"/>
              <a:pPr/>
              <a:t>‹#›</a:t>
            </a:fld>
            <a:endParaRPr lang="zh-CN" altLang="en-US"/>
          </a:p>
        </p:txBody>
      </p:sp>
    </p:spTree>
    <p:extLst>
      <p:ext uri="{BB962C8B-B14F-4D97-AF65-F5344CB8AC3E}">
        <p14:creationId xmlns:p14="http://schemas.microsoft.com/office/powerpoint/2010/main" val="25112961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1pPr>
    <a:lvl2pPr marL="457200" algn="l" rtl="0" eaLnBrk="0" fontAlgn="base" hangingPunct="0">
      <a:spcBef>
        <a:spcPct val="30000"/>
      </a:spcBef>
      <a:spcAft>
        <a:spcPct val="0"/>
      </a:spcAft>
      <a:defRPr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2pPr>
    <a:lvl3pPr marL="914400" algn="l" rtl="0" eaLnBrk="0" fontAlgn="base" hangingPunct="0">
      <a:spcBef>
        <a:spcPct val="30000"/>
      </a:spcBef>
      <a:spcAft>
        <a:spcPct val="0"/>
      </a:spcAft>
      <a:defRPr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3pPr>
    <a:lvl4pPr marL="1371600" algn="l" rtl="0" eaLnBrk="0" fontAlgn="base" hangingPunct="0">
      <a:spcBef>
        <a:spcPct val="30000"/>
      </a:spcBef>
      <a:spcAft>
        <a:spcPct val="0"/>
      </a:spcAft>
      <a:defRPr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1828800" algn="l" rtl="0" eaLnBrk="0" fontAlgn="base" hangingPunct="0">
      <a:spcBef>
        <a:spcPct val="30000"/>
      </a:spcBef>
      <a:spcAft>
        <a:spcPct val="0"/>
      </a:spcAft>
      <a:defRPr sz="1200" kern="1200">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C9566E85-6D01-4A79-A56F-5DDAEDD6EAA8}" type="slidenum">
              <a:rPr lang="zh-CN" altLang="en-US" smtClean="0"/>
              <a:pPr/>
              <a:t>2</a:t>
            </a:fld>
            <a:endParaRPr lang="zh-CN" altLang="en-US"/>
          </a:p>
        </p:txBody>
      </p:sp>
    </p:spTree>
    <p:extLst>
      <p:ext uri="{BB962C8B-B14F-4D97-AF65-F5344CB8AC3E}">
        <p14:creationId xmlns:p14="http://schemas.microsoft.com/office/powerpoint/2010/main" val="993965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zh-CN" sz="1200" dirty="0" smtClean="0"/>
              <a:t>2017</a:t>
            </a:r>
            <a:r>
              <a:rPr lang="zh-CN" altLang="en-US" sz="1200" dirty="0" smtClean="0"/>
              <a:t>版：</a:t>
            </a:r>
            <a:r>
              <a:rPr lang="en-US" altLang="zh-CN" sz="1200" dirty="0" smtClean="0"/>
              <a:t>3.7</a:t>
            </a:r>
            <a:r>
              <a:rPr lang="zh-CN" altLang="en-US" sz="1200" dirty="0" smtClean="0"/>
              <a:t>条</a:t>
            </a:r>
            <a:r>
              <a:rPr lang="zh-CN" altLang="zh-CN" sz="1200" dirty="0" smtClean="0"/>
              <a:t>预拌混凝土的强度验收以交货验收现场取样制作的试块为依据。甲方应组织具有相应资格的人员，按照相关技术标准进行用于交货验收的混凝土试块的取样、制样、留样，并委托专业检测机构进行性能检验。取样、制样过程中，甲方通知乙方参加的，乙方应当派员参加。</a:t>
            </a:r>
            <a:endParaRPr lang="zh-CN" altLang="en-US" sz="1200" dirty="0" smtClean="0">
              <a:latin typeface="楷体" pitchFamily="49" charset="-122"/>
              <a:ea typeface="楷体" pitchFamily="49" charset="-122"/>
            </a:endParaRPr>
          </a:p>
          <a:p>
            <a:endParaRPr kumimoji="1" lang="zh-CN" altLang="en-US" dirty="0"/>
          </a:p>
        </p:txBody>
      </p:sp>
      <p:sp>
        <p:nvSpPr>
          <p:cNvPr id="4" name="幻灯片编号占位符 3"/>
          <p:cNvSpPr>
            <a:spLocks noGrp="1"/>
          </p:cNvSpPr>
          <p:nvPr>
            <p:ph type="sldNum" sz="quarter" idx="10"/>
          </p:nvPr>
        </p:nvSpPr>
        <p:spPr/>
        <p:txBody>
          <a:bodyPr/>
          <a:lstStyle/>
          <a:p>
            <a:fld id="{C9566E85-6D01-4A79-A56F-5DDAEDD6EAA8}" type="slidenum">
              <a:rPr lang="zh-CN" altLang="en-US" smtClean="0"/>
              <a:pPr/>
              <a:t>13</a:t>
            </a:fld>
            <a:endParaRPr lang="zh-CN" altLang="en-US"/>
          </a:p>
        </p:txBody>
      </p:sp>
    </p:spTree>
    <p:extLst>
      <p:ext uri="{BB962C8B-B14F-4D97-AF65-F5344CB8AC3E}">
        <p14:creationId xmlns:p14="http://schemas.microsoft.com/office/powerpoint/2010/main" val="357946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C9566E85-6D01-4A79-A56F-5DDAEDD6EAA8}" type="slidenum">
              <a:rPr lang="zh-CN" altLang="en-US" smtClean="0"/>
              <a:pPr/>
              <a:t>42</a:t>
            </a:fld>
            <a:endParaRPr lang="zh-CN" altLang="en-US"/>
          </a:p>
        </p:txBody>
      </p:sp>
    </p:spTree>
    <p:extLst>
      <p:ext uri="{BB962C8B-B14F-4D97-AF65-F5344CB8AC3E}">
        <p14:creationId xmlns:p14="http://schemas.microsoft.com/office/powerpoint/2010/main" val="453402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灯片编号占位符 5"/>
          <p:cNvSpPr>
            <a:spLocks noGrp="1" noChangeArrowheads="1"/>
          </p:cNvSpPr>
          <p:nvPr>
            <p:ph type="sldNum" sz="quarter" idx="10"/>
          </p:nvPr>
        </p:nvSpPr>
        <p:spPr>
          <a:ln/>
        </p:spPr>
        <p:txBody>
          <a:bodyPr/>
          <a:lstStyle>
            <a:lvl1pPr>
              <a:defRPr/>
            </a:lvl1pPr>
          </a:lstStyle>
          <a:p>
            <a:fld id="{CD268D46-7DE3-42B6-A0E3-529669AED882}" type="slidenum">
              <a:rPr lang="zh-CN" altLang="en-US"/>
              <a:pPr/>
              <a:t>‹#›</a:t>
            </a:fld>
            <a:endParaRPr lang="en-US"/>
          </a:p>
        </p:txBody>
      </p:sp>
    </p:spTree>
    <p:extLst>
      <p:ext uri="{BB962C8B-B14F-4D97-AF65-F5344CB8AC3E}">
        <p14:creationId xmlns:p14="http://schemas.microsoft.com/office/powerpoint/2010/main" val="1988208096"/>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灯片编号占位符 5"/>
          <p:cNvSpPr>
            <a:spLocks noGrp="1" noChangeArrowheads="1"/>
          </p:cNvSpPr>
          <p:nvPr>
            <p:ph type="sldNum" sz="quarter" idx="10"/>
          </p:nvPr>
        </p:nvSpPr>
        <p:spPr>
          <a:ln/>
        </p:spPr>
        <p:txBody>
          <a:bodyPr/>
          <a:lstStyle>
            <a:lvl1pPr>
              <a:defRPr/>
            </a:lvl1pPr>
          </a:lstStyle>
          <a:p>
            <a:fld id="{1223C08F-0A8E-4C1F-9837-E0A87D3F156F}" type="slidenum">
              <a:rPr lang="zh-CN" altLang="en-US"/>
              <a:pPr/>
              <a:t>‹#›</a:t>
            </a:fld>
            <a:endParaRPr lang="en-US"/>
          </a:p>
        </p:txBody>
      </p:sp>
    </p:spTree>
    <p:extLst>
      <p:ext uri="{BB962C8B-B14F-4D97-AF65-F5344CB8AC3E}">
        <p14:creationId xmlns:p14="http://schemas.microsoft.com/office/powerpoint/2010/main" val="271434998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灯片编号占位符 5"/>
          <p:cNvSpPr>
            <a:spLocks noGrp="1" noChangeArrowheads="1"/>
          </p:cNvSpPr>
          <p:nvPr>
            <p:ph type="sldNum" sz="quarter" idx="10"/>
          </p:nvPr>
        </p:nvSpPr>
        <p:spPr>
          <a:ln/>
        </p:spPr>
        <p:txBody>
          <a:bodyPr/>
          <a:lstStyle>
            <a:lvl1pPr>
              <a:defRPr/>
            </a:lvl1pPr>
          </a:lstStyle>
          <a:p>
            <a:fld id="{1542D3D4-160D-4B50-9FDF-FF5FD56165B0}" type="slidenum">
              <a:rPr lang="zh-CN" altLang="en-US"/>
              <a:pPr/>
              <a:t>‹#›</a:t>
            </a:fld>
            <a:endParaRPr lang="en-US"/>
          </a:p>
        </p:txBody>
      </p:sp>
    </p:spTree>
    <p:extLst>
      <p:ext uri="{BB962C8B-B14F-4D97-AF65-F5344CB8AC3E}">
        <p14:creationId xmlns:p14="http://schemas.microsoft.com/office/powerpoint/2010/main" val="2425722535"/>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灯片编号占位符 5"/>
          <p:cNvSpPr>
            <a:spLocks noGrp="1" noChangeArrowheads="1"/>
          </p:cNvSpPr>
          <p:nvPr>
            <p:ph type="sldNum" sz="quarter" idx="10"/>
          </p:nvPr>
        </p:nvSpPr>
        <p:spPr>
          <a:ln/>
        </p:spPr>
        <p:txBody>
          <a:bodyPr/>
          <a:lstStyle>
            <a:lvl1pPr>
              <a:defRPr/>
            </a:lvl1pPr>
          </a:lstStyle>
          <a:p>
            <a:fld id="{F3698F92-1B7E-462B-B5AD-3129F4BB2974}" type="slidenum">
              <a:rPr lang="zh-CN" altLang="en-US"/>
              <a:pPr/>
              <a:t>‹#›</a:t>
            </a:fld>
            <a:endParaRPr lang="en-US"/>
          </a:p>
        </p:txBody>
      </p:sp>
    </p:spTree>
    <p:extLst>
      <p:ext uri="{BB962C8B-B14F-4D97-AF65-F5344CB8AC3E}">
        <p14:creationId xmlns:p14="http://schemas.microsoft.com/office/powerpoint/2010/main" val="4236887932"/>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noProof="1" smtClean="0"/>
              <a:t>单击此处编辑母版文本样式</a:t>
            </a:r>
          </a:p>
        </p:txBody>
      </p:sp>
      <p:sp>
        <p:nvSpPr>
          <p:cNvPr id="4" name="灯片编号占位符 5"/>
          <p:cNvSpPr>
            <a:spLocks noGrp="1" noChangeArrowheads="1"/>
          </p:cNvSpPr>
          <p:nvPr>
            <p:ph type="sldNum" sz="quarter" idx="10"/>
          </p:nvPr>
        </p:nvSpPr>
        <p:spPr>
          <a:ln/>
        </p:spPr>
        <p:txBody>
          <a:bodyPr/>
          <a:lstStyle>
            <a:lvl1pPr>
              <a:defRPr/>
            </a:lvl1pPr>
          </a:lstStyle>
          <a:p>
            <a:fld id="{8C0516AA-FD85-4012-935B-0D95B3CA7DBF}" type="slidenum">
              <a:rPr lang="zh-CN" altLang="en-US"/>
              <a:pPr/>
              <a:t>‹#›</a:t>
            </a:fld>
            <a:endParaRPr lang="en-US"/>
          </a:p>
        </p:txBody>
      </p:sp>
    </p:spTree>
    <p:extLst>
      <p:ext uri="{BB962C8B-B14F-4D97-AF65-F5344CB8AC3E}">
        <p14:creationId xmlns:p14="http://schemas.microsoft.com/office/powerpoint/2010/main" val="7595481"/>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灯片编号占位符 5"/>
          <p:cNvSpPr>
            <a:spLocks noGrp="1" noChangeArrowheads="1"/>
          </p:cNvSpPr>
          <p:nvPr>
            <p:ph type="sldNum" sz="quarter" idx="10"/>
          </p:nvPr>
        </p:nvSpPr>
        <p:spPr>
          <a:ln/>
        </p:spPr>
        <p:txBody>
          <a:bodyPr/>
          <a:lstStyle>
            <a:lvl1pPr>
              <a:defRPr/>
            </a:lvl1pPr>
          </a:lstStyle>
          <a:p>
            <a:fld id="{05F8372E-A511-4EE2-BADF-617FB6811B00}" type="slidenum">
              <a:rPr lang="zh-CN" altLang="en-US"/>
              <a:pPr/>
              <a:t>‹#›</a:t>
            </a:fld>
            <a:endParaRPr lang="en-US"/>
          </a:p>
        </p:txBody>
      </p:sp>
    </p:spTree>
    <p:extLst>
      <p:ext uri="{BB962C8B-B14F-4D97-AF65-F5344CB8AC3E}">
        <p14:creationId xmlns:p14="http://schemas.microsoft.com/office/powerpoint/2010/main" val="3567410245"/>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灯片编号占位符 5"/>
          <p:cNvSpPr>
            <a:spLocks noGrp="1" noChangeArrowheads="1"/>
          </p:cNvSpPr>
          <p:nvPr>
            <p:ph type="sldNum" sz="quarter" idx="10"/>
          </p:nvPr>
        </p:nvSpPr>
        <p:spPr>
          <a:ln/>
        </p:spPr>
        <p:txBody>
          <a:bodyPr/>
          <a:lstStyle>
            <a:lvl1pPr>
              <a:defRPr/>
            </a:lvl1pPr>
          </a:lstStyle>
          <a:p>
            <a:fld id="{0E6AC18B-E4CD-49F0-A9DD-5F661D3BBB7F}" type="slidenum">
              <a:rPr lang="zh-CN" altLang="en-US"/>
              <a:pPr/>
              <a:t>‹#›</a:t>
            </a:fld>
            <a:endParaRPr lang="en-US"/>
          </a:p>
        </p:txBody>
      </p:sp>
    </p:spTree>
    <p:extLst>
      <p:ext uri="{BB962C8B-B14F-4D97-AF65-F5344CB8AC3E}">
        <p14:creationId xmlns:p14="http://schemas.microsoft.com/office/powerpoint/2010/main" val="3326344133"/>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灯片编号占位符 5"/>
          <p:cNvSpPr>
            <a:spLocks noGrp="1" noChangeArrowheads="1"/>
          </p:cNvSpPr>
          <p:nvPr>
            <p:ph type="sldNum" sz="quarter" idx="10"/>
          </p:nvPr>
        </p:nvSpPr>
        <p:spPr>
          <a:ln/>
        </p:spPr>
        <p:txBody>
          <a:bodyPr/>
          <a:lstStyle>
            <a:lvl1pPr>
              <a:defRPr/>
            </a:lvl1pPr>
          </a:lstStyle>
          <a:p>
            <a:fld id="{9832A146-4C47-4E0B-A9D8-886B930E1281}" type="slidenum">
              <a:rPr lang="zh-CN" altLang="en-US"/>
              <a:pPr/>
              <a:t>‹#›</a:t>
            </a:fld>
            <a:endParaRPr lang="en-US"/>
          </a:p>
        </p:txBody>
      </p:sp>
    </p:spTree>
    <p:extLst>
      <p:ext uri="{BB962C8B-B14F-4D97-AF65-F5344CB8AC3E}">
        <p14:creationId xmlns:p14="http://schemas.microsoft.com/office/powerpoint/2010/main" val="141576167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5"/>
          <p:cNvSpPr>
            <a:spLocks noGrp="1" noChangeArrowheads="1"/>
          </p:cNvSpPr>
          <p:nvPr>
            <p:ph type="sldNum" sz="quarter" idx="10"/>
          </p:nvPr>
        </p:nvSpPr>
        <p:spPr>
          <a:ln/>
        </p:spPr>
        <p:txBody>
          <a:bodyPr/>
          <a:lstStyle>
            <a:lvl1pPr>
              <a:defRPr/>
            </a:lvl1pPr>
          </a:lstStyle>
          <a:p>
            <a:fld id="{7ABDC761-4B47-4618-93E6-AEC4277CB4FB}" type="slidenum">
              <a:rPr lang="zh-CN" altLang="en-US"/>
              <a:pPr/>
              <a:t>‹#›</a:t>
            </a:fld>
            <a:endParaRPr lang="en-US"/>
          </a:p>
        </p:txBody>
      </p:sp>
    </p:spTree>
    <p:extLst>
      <p:ext uri="{BB962C8B-B14F-4D97-AF65-F5344CB8AC3E}">
        <p14:creationId xmlns:p14="http://schemas.microsoft.com/office/powerpoint/2010/main" val="4139289228"/>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灯片编号占位符 5"/>
          <p:cNvSpPr>
            <a:spLocks noGrp="1" noChangeArrowheads="1"/>
          </p:cNvSpPr>
          <p:nvPr>
            <p:ph type="sldNum" sz="quarter" idx="10"/>
          </p:nvPr>
        </p:nvSpPr>
        <p:spPr>
          <a:ln/>
        </p:spPr>
        <p:txBody>
          <a:bodyPr/>
          <a:lstStyle>
            <a:lvl1pPr>
              <a:defRPr/>
            </a:lvl1pPr>
          </a:lstStyle>
          <a:p>
            <a:fld id="{24F4D5AB-1338-42A1-965D-80D1488AF5DB}" type="slidenum">
              <a:rPr lang="zh-CN" altLang="en-US"/>
              <a:pPr/>
              <a:t>‹#›</a:t>
            </a:fld>
            <a:endParaRPr lang="en-US"/>
          </a:p>
        </p:txBody>
      </p:sp>
    </p:spTree>
    <p:extLst>
      <p:ext uri="{BB962C8B-B14F-4D97-AF65-F5344CB8AC3E}">
        <p14:creationId xmlns:p14="http://schemas.microsoft.com/office/powerpoint/2010/main" val="1321952912"/>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灯片编号占位符 5"/>
          <p:cNvSpPr>
            <a:spLocks noGrp="1" noChangeArrowheads="1"/>
          </p:cNvSpPr>
          <p:nvPr>
            <p:ph type="sldNum" sz="quarter" idx="10"/>
          </p:nvPr>
        </p:nvSpPr>
        <p:spPr>
          <a:ln/>
        </p:spPr>
        <p:txBody>
          <a:bodyPr/>
          <a:lstStyle>
            <a:lvl1pPr>
              <a:defRPr/>
            </a:lvl1pPr>
          </a:lstStyle>
          <a:p>
            <a:fld id="{61F287B7-803C-4BD4-BCEC-E7DBCA92B343}" type="slidenum">
              <a:rPr lang="zh-CN" altLang="en-US"/>
              <a:pPr/>
              <a:t>‹#›</a:t>
            </a:fld>
            <a:endParaRPr lang="en-US"/>
          </a:p>
        </p:txBody>
      </p:sp>
    </p:spTree>
    <p:extLst>
      <p:ext uri="{BB962C8B-B14F-4D97-AF65-F5344CB8AC3E}">
        <p14:creationId xmlns:p14="http://schemas.microsoft.com/office/powerpoint/2010/main" val="125993643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矩形 6"/>
          <p:cNvSpPr>
            <a:spLocks noChangeArrowheads="1"/>
          </p:cNvSpPr>
          <p:nvPr/>
        </p:nvSpPr>
        <p:spPr bwMode="auto">
          <a:xfrm>
            <a:off x="0" y="6732588"/>
            <a:ext cx="9144000" cy="53975"/>
          </a:xfrm>
          <a:prstGeom prst="rect">
            <a:avLst/>
          </a:prstGeom>
          <a:gradFill rotWithShape="1">
            <a:gsLst>
              <a:gs pos="0">
                <a:srgbClr val="9F0202"/>
              </a:gs>
              <a:gs pos="50000">
                <a:srgbClr val="E50808"/>
              </a:gs>
              <a:gs pos="100000">
                <a:srgbClr val="FF0C0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solidFill>
                <a:srgbClr val="FFFFFF"/>
              </a:solidFill>
              <a:latin typeface="Calibri" panose="020F0502020204030204" pitchFamily="34" charset="0"/>
              <a:sym typeface="+mn-ea"/>
            </a:endParaRPr>
          </a:p>
        </p:txBody>
      </p:sp>
      <p:sp>
        <p:nvSpPr>
          <p:cNvPr id="1027" name="矩形 7"/>
          <p:cNvSpPr>
            <a:spLocks noChangeArrowheads="1"/>
          </p:cNvSpPr>
          <p:nvPr/>
        </p:nvSpPr>
        <p:spPr bwMode="auto">
          <a:xfrm>
            <a:off x="0" y="285750"/>
            <a:ext cx="9144000" cy="642938"/>
          </a:xfrm>
          <a:prstGeom prst="rect">
            <a:avLst/>
          </a:prstGeom>
          <a:gradFill rotWithShape="1">
            <a:gsLst>
              <a:gs pos="0">
                <a:srgbClr val="9F0202"/>
              </a:gs>
              <a:gs pos="50000">
                <a:srgbClr val="E50808"/>
              </a:gs>
              <a:gs pos="100000">
                <a:srgbClr val="FF0C0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solidFill>
                <a:srgbClr val="FFFFFF"/>
              </a:solidFill>
              <a:latin typeface="Calibri" panose="020F0502020204030204" pitchFamily="34" charset="0"/>
              <a:sym typeface="+mn-ea"/>
            </a:endParaRPr>
          </a:p>
        </p:txBody>
      </p:sp>
      <p:sp>
        <p:nvSpPr>
          <p:cNvPr id="1028" name="矩形 8"/>
          <p:cNvSpPr>
            <a:spLocks noChangeArrowheads="1"/>
          </p:cNvSpPr>
          <p:nvPr/>
        </p:nvSpPr>
        <p:spPr bwMode="auto">
          <a:xfrm>
            <a:off x="0" y="946150"/>
            <a:ext cx="9144000" cy="53975"/>
          </a:xfrm>
          <a:prstGeom prst="rect">
            <a:avLst/>
          </a:prstGeom>
          <a:gradFill rotWithShape="1">
            <a:gsLst>
              <a:gs pos="0">
                <a:srgbClr val="9F0202"/>
              </a:gs>
              <a:gs pos="50000">
                <a:srgbClr val="E50808"/>
              </a:gs>
              <a:gs pos="100000">
                <a:srgbClr val="FF0C0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solidFill>
                <a:srgbClr val="FFFFFF"/>
              </a:solidFill>
              <a:latin typeface="Calibri" panose="020F0502020204030204" pitchFamily="34" charset="0"/>
              <a:sym typeface="+mn-ea"/>
            </a:endParaRPr>
          </a:p>
        </p:txBody>
      </p:sp>
      <p:pic>
        <p:nvPicPr>
          <p:cNvPr id="1029" name="图片 9" descr="MAE23352.jpg"/>
          <p:cNvPicPr>
            <a:picLocks noChangeAspect="1" noChangeArrowheads="1"/>
          </p:cNvPicPr>
          <p:nvPr/>
        </p:nvPicPr>
        <p:blipFill>
          <a:blip r:embed="rId13">
            <a:grayscl/>
            <a:extLst>
              <a:ext uri="{28A0092B-C50C-407E-A947-70E740481C1C}">
                <a14:useLocalDpi xmlns:a14="http://schemas.microsoft.com/office/drawing/2010/main" val="0"/>
              </a:ext>
            </a:extLst>
          </a:blip>
          <a:srcRect/>
          <a:stretch>
            <a:fillRect/>
          </a:stretch>
        </p:blipFill>
        <p:spPr bwMode="auto">
          <a:xfrm>
            <a:off x="4786313" y="285750"/>
            <a:ext cx="4357687"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矩形 10"/>
          <p:cNvSpPr>
            <a:spLocks noChangeArrowheads="1"/>
          </p:cNvSpPr>
          <p:nvPr/>
        </p:nvSpPr>
        <p:spPr bwMode="auto">
          <a:xfrm>
            <a:off x="6072188" y="6500813"/>
            <a:ext cx="2857500" cy="280987"/>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solidFill>
                <a:srgbClr val="FFFFFF"/>
              </a:solidFill>
              <a:latin typeface="Calibri" panose="020F0502020204030204" pitchFamily="34" charset="0"/>
              <a:sym typeface="+mn-ea"/>
            </a:endParaRPr>
          </a:p>
        </p:txBody>
      </p:sp>
      <p:sp>
        <p:nvSpPr>
          <p:cNvPr id="1031" name="TextBox 11"/>
          <p:cNvSpPr txBox="1">
            <a:spLocks noChangeArrowheads="1"/>
          </p:cNvSpPr>
          <p:nvPr/>
        </p:nvSpPr>
        <p:spPr bwMode="auto">
          <a:xfrm>
            <a:off x="6286500" y="6500813"/>
            <a:ext cx="24288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100" b="1">
                <a:solidFill>
                  <a:schemeClr val="bg1"/>
                </a:solidFill>
                <a:effectLst>
                  <a:outerShdw blurRad="38100" dist="38100" dir="2700000" algn="tl">
                    <a:srgbClr val="C0C0C0"/>
                  </a:outerShdw>
                </a:effectLst>
                <a:latin typeface="黑体" pitchFamily="49" charset="-122"/>
                <a:ea typeface="黑体" pitchFamily="49" charset="-122"/>
                <a:sym typeface="宋体" pitchFamily="2" charset="-122"/>
              </a:rPr>
              <a:t>上市公司缔造者</a:t>
            </a:r>
            <a:r>
              <a:rPr lang="en-US" altLang="zh-CN" sz="1100" b="1">
                <a:solidFill>
                  <a:schemeClr val="bg1"/>
                </a:solidFill>
                <a:effectLst>
                  <a:outerShdw blurRad="38100" dist="38100" dir="2700000" algn="tl">
                    <a:srgbClr val="C0C0C0"/>
                  </a:outerShdw>
                </a:effectLst>
                <a:latin typeface="黑体" pitchFamily="49" charset="-122"/>
                <a:ea typeface="黑体" pitchFamily="49" charset="-122"/>
                <a:sym typeface="宋体" pitchFamily="2" charset="-122"/>
              </a:rPr>
              <a:t>·</a:t>
            </a:r>
            <a:r>
              <a:rPr lang="zh-CN" altLang="en-US" sz="1100" b="1">
                <a:solidFill>
                  <a:schemeClr val="bg1"/>
                </a:solidFill>
                <a:effectLst>
                  <a:outerShdw blurRad="38100" dist="38100" dir="2700000" algn="tl">
                    <a:srgbClr val="C0C0C0"/>
                  </a:outerShdw>
                </a:effectLst>
                <a:latin typeface="黑体" pitchFamily="49" charset="-122"/>
                <a:ea typeface="黑体" pitchFamily="49" charset="-122"/>
                <a:sym typeface="宋体" pitchFamily="2" charset="-122"/>
              </a:rPr>
              <a:t>法律风险管理者</a:t>
            </a:r>
          </a:p>
        </p:txBody>
      </p:sp>
      <p:pic>
        <p:nvPicPr>
          <p:cNvPr id="1032" name="图片 12" descr="中银LOGO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6088" y="450850"/>
            <a:ext cx="1182687"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标题占位符 1"/>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34" name="文本占位符 2"/>
          <p:cNvSpPr>
            <a:spLocks noGrp="1" noChangeArrowheads="1"/>
          </p:cNvSpPr>
          <p:nvPr>
            <p:ph type="body" idx="4294967295"/>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35" name="灯片编号占位符 5"/>
          <p:cNvSpPr>
            <a:spLocks noGrp="1" noChangeArrowheads="1"/>
          </p:cNvSpPr>
          <p:nvPr>
            <p:ph type="sldNum" sz="quarter" idx="4"/>
          </p:nvPr>
        </p:nvSpPr>
        <p:spPr bwMode="auto">
          <a:xfrm>
            <a:off x="8672513" y="6357938"/>
            <a:ext cx="471487" cy="412750"/>
          </a:xfrm>
          <a:prstGeom prst="rect">
            <a:avLst/>
          </a:prstGeom>
          <a:solidFill>
            <a:srgbClr val="9537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400" b="1">
                <a:solidFill>
                  <a:schemeClr val="bg1"/>
                </a:solidFill>
              </a:defRPr>
            </a:lvl1pPr>
          </a:lstStyle>
          <a:p>
            <a:fld id="{A58FBAFE-160E-49DF-8A60-0698C2493955}" type="slidenum">
              <a:rPr lang="zh-CN" alt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thruBlk="1"/>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683568" y="1772816"/>
            <a:ext cx="7772400" cy="1727200"/>
          </a:xfrm>
        </p:spPr>
        <p:txBody>
          <a:bodyPr anchor="ctr"/>
          <a:lstStyle/>
          <a:p>
            <a:r>
              <a:rPr lang="zh-CN" altLang="en-US" sz="3600" dirty="0" smtClean="0"/>
              <a:t/>
            </a:r>
            <a:br>
              <a:rPr lang="zh-CN" altLang="en-US" sz="3600" dirty="0" smtClean="0"/>
            </a:br>
            <a:r>
              <a:rPr lang="zh-CN" altLang="en-US" sz="3600" dirty="0"/>
              <a:t/>
            </a:r>
            <a:br>
              <a:rPr lang="zh-CN" altLang="en-US" sz="3600" dirty="0"/>
            </a:br>
            <a:r>
              <a:rPr lang="en-US" altLang="zh-CN" sz="3600" dirty="0" smtClean="0"/>
              <a:t>《</a:t>
            </a:r>
            <a:r>
              <a:rPr lang="zh-CN" altLang="en-US" sz="3600" dirty="0"/>
              <a:t>南京市建设工程预拌混凝土供应</a:t>
            </a:r>
            <a:r>
              <a:rPr lang="zh-CN" altLang="en-US" sz="3600" dirty="0" smtClean="0"/>
              <a:t>合同（</a:t>
            </a:r>
            <a:r>
              <a:rPr lang="en-US" altLang="zh-CN" sz="3600" dirty="0" smtClean="0"/>
              <a:t>2017</a:t>
            </a:r>
            <a:r>
              <a:rPr lang="zh-CN" altLang="en-US" sz="3600" dirty="0" smtClean="0"/>
              <a:t>版）</a:t>
            </a:r>
            <a:r>
              <a:rPr lang="en-US" altLang="zh-CN" sz="3600" dirty="0" smtClean="0"/>
              <a:t>》</a:t>
            </a:r>
            <a:r>
              <a:rPr lang="zh-CN" altLang="en-US" sz="3600" dirty="0" smtClean="0"/>
              <a:t>条款理解与适用</a:t>
            </a:r>
            <a:r>
              <a:rPr lang="zh-CN" altLang="en-US" sz="3600" dirty="0"/>
              <a:t/>
            </a:r>
            <a:br>
              <a:rPr lang="zh-CN" altLang="en-US" sz="3600" dirty="0"/>
            </a:br>
            <a:r>
              <a:rPr lang="zh-CN" altLang="en-US" sz="3600" dirty="0" smtClean="0"/>
              <a:t/>
            </a:r>
            <a:br>
              <a:rPr lang="zh-CN" altLang="en-US" sz="3600" dirty="0" smtClean="0"/>
            </a:br>
            <a:r>
              <a:rPr lang="zh-CN" altLang="en-US" sz="3600" dirty="0" smtClean="0"/>
              <a:t/>
            </a:r>
            <a:br>
              <a:rPr lang="zh-CN" altLang="en-US" sz="3600" dirty="0" smtClean="0"/>
            </a:br>
            <a:r>
              <a:rPr lang="en-US" altLang="zh-CN" sz="3600" b="1" dirty="0" smtClean="0">
                <a:latin typeface="华文楷体" pitchFamily="2" charset="-122"/>
                <a:ea typeface="华文楷体" pitchFamily="2" charset="-122"/>
              </a:rPr>
              <a:t> </a:t>
            </a:r>
            <a:endParaRPr lang="zh-CN" altLang="zh-CN" sz="3600" dirty="0" smtClean="0">
              <a:latin typeface="华文楷体" pitchFamily="2" charset="-122"/>
              <a:ea typeface="华文楷体" pitchFamily="2" charset="-122"/>
            </a:endParaRPr>
          </a:p>
        </p:txBody>
      </p:sp>
      <p:sp>
        <p:nvSpPr>
          <p:cNvPr id="15362" name="Rectangle 3"/>
          <p:cNvSpPr>
            <a:spLocks noGrp="1" noChangeArrowheads="1"/>
          </p:cNvSpPr>
          <p:nvPr>
            <p:ph type="subTitle" idx="1"/>
          </p:nvPr>
        </p:nvSpPr>
        <p:spPr>
          <a:xfrm>
            <a:off x="1576388" y="2879725"/>
            <a:ext cx="6400800" cy="2706688"/>
          </a:xfrm>
        </p:spPr>
        <p:txBody>
          <a:bodyPr/>
          <a:lstStyle/>
          <a:p>
            <a:endParaRPr lang="zh-CN" altLang="en-US" b="1" dirty="0" smtClean="0">
              <a:latin typeface="华文楷体" pitchFamily="2" charset="-122"/>
              <a:ea typeface="华文楷体" pitchFamily="2" charset="-122"/>
            </a:endParaRPr>
          </a:p>
          <a:p>
            <a:endParaRPr lang="zh-CN" altLang="en-US" b="1" dirty="0" smtClean="0">
              <a:latin typeface="华文楷体" pitchFamily="2" charset="-122"/>
              <a:ea typeface="华文楷体" pitchFamily="2" charset="-122"/>
            </a:endParaRPr>
          </a:p>
          <a:p>
            <a:r>
              <a:rPr lang="zh-CN" altLang="en-US" b="1" dirty="0" smtClean="0">
                <a:latin typeface="华文楷体" pitchFamily="2" charset="-122"/>
                <a:ea typeface="华文楷体" pitchFamily="2" charset="-122"/>
              </a:rPr>
              <a:t>主讲人：北京市中银（南京）律师事务所</a:t>
            </a:r>
          </a:p>
          <a:p>
            <a:r>
              <a:rPr lang="zh-CN" altLang="en-US" b="1" dirty="0" smtClean="0">
                <a:latin typeface="华文楷体" pitchFamily="2" charset="-122"/>
                <a:ea typeface="华文楷体" pitchFamily="2" charset="-122"/>
              </a:rPr>
              <a:t>       马天保   高级合伙人</a:t>
            </a:r>
            <a:r>
              <a:rPr lang="en-US" altLang="zh-CN" b="1" dirty="0" smtClean="0">
                <a:latin typeface="华文楷体" pitchFamily="2" charset="-122"/>
                <a:ea typeface="华文楷体" pitchFamily="2" charset="-122"/>
              </a:rPr>
              <a:t>/</a:t>
            </a:r>
            <a:r>
              <a:rPr lang="zh-CN" altLang="en-US" b="1" dirty="0" smtClean="0">
                <a:latin typeface="华文楷体" pitchFamily="2" charset="-122"/>
                <a:ea typeface="华文楷体" pitchFamily="2" charset="-122"/>
              </a:rPr>
              <a:t>律师</a:t>
            </a:r>
          </a:p>
          <a:p>
            <a:r>
              <a:rPr lang="zh-CN" altLang="en-US" b="1" dirty="0" smtClean="0">
                <a:latin typeface="华文楷体" pitchFamily="2" charset="-122"/>
                <a:ea typeface="华文楷体" pitchFamily="2" charset="-122"/>
              </a:rPr>
              <a:t>     联系电话：</a:t>
            </a:r>
            <a:r>
              <a:rPr lang="en-US" altLang="zh-CN" b="1" dirty="0" smtClean="0">
                <a:latin typeface="华文楷体" pitchFamily="2" charset="-122"/>
                <a:ea typeface="华文楷体" pitchFamily="2" charset="-122"/>
              </a:rPr>
              <a:t>138</a:t>
            </a:r>
            <a:r>
              <a:rPr lang="zh-CN" altLang="en-US" b="1" dirty="0" smtClean="0">
                <a:latin typeface="华文楷体" pitchFamily="2" charset="-122"/>
                <a:ea typeface="华文楷体" pitchFamily="2" charset="-122"/>
              </a:rPr>
              <a:t> </a:t>
            </a:r>
            <a:r>
              <a:rPr lang="en-US" altLang="zh-CN" b="1" dirty="0" smtClean="0">
                <a:latin typeface="华文楷体" pitchFamily="2" charset="-122"/>
                <a:ea typeface="华文楷体" pitchFamily="2" charset="-122"/>
              </a:rPr>
              <a:t>138</a:t>
            </a:r>
            <a:r>
              <a:rPr lang="zh-CN" altLang="en-US" b="1" dirty="0" smtClean="0">
                <a:latin typeface="华文楷体" pitchFamily="2" charset="-122"/>
                <a:ea typeface="华文楷体" pitchFamily="2" charset="-122"/>
              </a:rPr>
              <a:t> </a:t>
            </a:r>
            <a:r>
              <a:rPr lang="en-US" altLang="zh-CN" b="1" dirty="0" smtClean="0">
                <a:latin typeface="华文楷体" pitchFamily="2" charset="-122"/>
                <a:ea typeface="华文楷体" pitchFamily="2" charset="-122"/>
              </a:rPr>
              <a:t>41936</a:t>
            </a:r>
            <a:endParaRPr lang="zh-CN" altLang="en-US" b="1" dirty="0" smtClean="0">
              <a:latin typeface="华文楷体" pitchFamily="2" charset="-122"/>
              <a:ea typeface="华文楷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内容占位符 2"/>
          <p:cNvSpPr>
            <a:spLocks noGrp="1" noChangeArrowheads="1"/>
          </p:cNvSpPr>
          <p:nvPr>
            <p:ph idx="1"/>
          </p:nvPr>
        </p:nvSpPr>
        <p:spPr>
          <a:xfrm>
            <a:off x="457200" y="2008188"/>
            <a:ext cx="8229600" cy="4117975"/>
          </a:xfrm>
          <a:ln>
            <a:solidFill>
              <a:srgbClr val="C00000"/>
            </a:solidFill>
            <a:miter lim="800000"/>
            <a:headEnd/>
            <a:tailEnd/>
          </a:ln>
        </p:spPr>
        <p:txBody>
          <a:bodyPr/>
          <a:lstStyle/>
          <a:p>
            <a:pPr marL="0" indent="0">
              <a:buFont typeface="Arial" pitchFamily="34" charset="0"/>
              <a:buNone/>
            </a:pPr>
            <a:r>
              <a:rPr lang="zh-CN" altLang="en-US" sz="2400" dirty="0" smtClean="0"/>
              <a:t>（三）质量与验收条款</a:t>
            </a:r>
          </a:p>
          <a:p>
            <a:pPr marL="0" indent="0">
              <a:buFont typeface="Arial" pitchFamily="34" charset="0"/>
              <a:buNone/>
            </a:pPr>
            <a:r>
              <a:rPr lang="zh-CN" altLang="en-US" sz="2400" dirty="0" smtClean="0"/>
              <a:t>        明确：生产、施工、质量判定、验收规则的依据</a:t>
            </a:r>
          </a:p>
          <a:p>
            <a:pPr marL="0" indent="0">
              <a:buFont typeface="Arial" pitchFamily="34" charset="0"/>
              <a:buNone/>
            </a:pPr>
            <a:r>
              <a:rPr lang="zh-CN" altLang="en-US" sz="2400" dirty="0" smtClean="0"/>
              <a:t>         </a:t>
            </a:r>
            <a:r>
              <a:rPr lang="zh-CN" altLang="en-US" sz="2400" u="sng" dirty="0" smtClean="0"/>
              <a:t>标准依据：ＧＢ</a:t>
            </a:r>
            <a:r>
              <a:rPr lang="en-US" altLang="zh-CN" sz="2400" u="sng" dirty="0" smtClean="0"/>
              <a:t>/T14902《</a:t>
            </a:r>
            <a:r>
              <a:rPr lang="zh-CN" altLang="en-US" sz="2400" u="sng" dirty="0" smtClean="0"/>
              <a:t>预拌混凝土</a:t>
            </a:r>
            <a:r>
              <a:rPr lang="en-US" altLang="zh-CN" sz="2400" u="sng" dirty="0" smtClean="0"/>
              <a:t>》</a:t>
            </a:r>
            <a:endParaRPr lang="zh-CN" altLang="en-US" sz="2400" u="sng" dirty="0" smtClean="0"/>
          </a:p>
          <a:p>
            <a:pPr marL="0" indent="0">
              <a:buFont typeface="Arial" pitchFamily="34" charset="0"/>
              <a:buNone/>
            </a:pPr>
            <a:r>
              <a:rPr lang="en-US" altLang="zh-CN" sz="2400" dirty="0" smtClean="0"/>
              <a:t>         </a:t>
            </a:r>
            <a:endParaRPr lang="zh-CN" altLang="en-US" sz="2400" dirty="0" smtClean="0"/>
          </a:p>
          <a:p>
            <a:pPr marL="0" indent="0">
              <a:buFont typeface="Arial" pitchFamily="34" charset="0"/>
              <a:buNone/>
            </a:pPr>
            <a:r>
              <a:rPr lang="zh-CN" altLang="en-US" sz="2400" dirty="0" smtClean="0"/>
              <a:t>      </a:t>
            </a:r>
            <a:r>
              <a:rPr lang="en-US" altLang="zh-CN" sz="2400" dirty="0" smtClean="0"/>
              <a:t>2008</a:t>
            </a:r>
            <a:r>
              <a:rPr lang="zh-CN" altLang="en-US" sz="2400" dirty="0" smtClean="0"/>
              <a:t>版：“乙方责任”，技术与验收要求在附件一。</a:t>
            </a:r>
          </a:p>
          <a:p>
            <a:pPr marL="0" indent="0">
              <a:buFont typeface="Arial" pitchFamily="34" charset="0"/>
              <a:buNone/>
            </a:pPr>
            <a:r>
              <a:rPr lang="en-US" altLang="zh-CN" sz="2400" dirty="0" smtClean="0"/>
              <a:t>      </a:t>
            </a:r>
            <a:endParaRPr lang="zh-CN" altLang="en-US" sz="2400" dirty="0" smtClean="0"/>
          </a:p>
          <a:p>
            <a:pPr marL="0" indent="0">
              <a:buFont typeface="Arial" pitchFamily="34" charset="0"/>
              <a:buNone/>
            </a:pPr>
            <a:r>
              <a:rPr lang="zh-CN" altLang="en-US" sz="2400" dirty="0" smtClean="0"/>
              <a:t>    </a:t>
            </a:r>
            <a:r>
              <a:rPr lang="en-US" altLang="zh-CN" sz="2400" dirty="0" smtClean="0"/>
              <a:t>  2017</a:t>
            </a:r>
            <a:r>
              <a:rPr lang="zh-CN" altLang="en-US" sz="2400" dirty="0" smtClean="0"/>
              <a:t>版：</a:t>
            </a:r>
            <a:r>
              <a:rPr lang="en-US" altLang="zh-CN" sz="2400" dirty="0" smtClean="0"/>
              <a:t>3.1</a:t>
            </a:r>
            <a:r>
              <a:rPr lang="zh-CN" altLang="en-US" sz="2400" dirty="0" smtClean="0"/>
              <a:t>条</a:t>
            </a:r>
          </a:p>
          <a:p>
            <a:pPr marL="0" indent="0">
              <a:buFont typeface="Arial" pitchFamily="34" charset="0"/>
              <a:buNone/>
            </a:pPr>
            <a:r>
              <a:rPr lang="zh-CN" altLang="en-US" sz="2400" dirty="0" smtClean="0"/>
              <a:t>       </a:t>
            </a:r>
          </a:p>
          <a:p>
            <a:pPr marL="0" indent="0">
              <a:buFont typeface="Arial" pitchFamily="34" charset="0"/>
              <a:buNone/>
            </a:pPr>
            <a:r>
              <a:rPr lang="zh-CN" altLang="en-US" sz="2400" dirty="0" smtClean="0"/>
              <a:t>     </a:t>
            </a:r>
            <a:endParaRPr lang="zh-CN" altLang="en-US" sz="2400" dirty="0" smtClean="0">
              <a:latin typeface="楷体" pitchFamily="49" charset="-122"/>
              <a:ea typeface="楷体" pitchFamily="49" charset="-122"/>
            </a:endParaRPr>
          </a:p>
        </p:txBody>
      </p:sp>
      <p:sp>
        <p:nvSpPr>
          <p:cNvPr id="24578" name="标题 1"/>
          <p:cNvSpPr>
            <a:spLocks noGrp="1" noChangeArrowheads="1"/>
          </p:cNvSpPr>
          <p:nvPr/>
        </p:nvSpPr>
        <p:spPr bwMode="auto">
          <a:xfrm>
            <a:off x="344488" y="1092200"/>
            <a:ext cx="845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4400" dirty="0">
                <a:sym typeface="宋体" pitchFamily="2" charset="-122"/>
              </a:rPr>
              <a:t>PART3</a:t>
            </a:r>
            <a:r>
              <a:rPr lang="zh-CN" altLang="en-US" sz="4400" dirty="0">
                <a:sym typeface="宋体" pitchFamily="2" charset="-122"/>
              </a:rPr>
              <a:t>  新合同重点条文</a:t>
            </a:r>
            <a:r>
              <a:rPr lang="zh-CN" altLang="en-US" sz="4400" dirty="0" smtClean="0">
                <a:sym typeface="宋体" pitchFamily="2" charset="-122"/>
              </a:rPr>
              <a:t>解读</a:t>
            </a:r>
            <a:endParaRPr lang="zh-CN" altLang="en-US" sz="4400" dirty="0">
              <a:latin typeface="Calibri" pitchFamily="34" charset="0"/>
            </a:endParaRPr>
          </a:p>
        </p:txBody>
      </p:sp>
      <p:sp>
        <p:nvSpPr>
          <p:cNvPr id="2" name="菱形 1"/>
          <p:cNvSpPr/>
          <p:nvPr/>
        </p:nvSpPr>
        <p:spPr>
          <a:xfrm>
            <a:off x="577850" y="2438400"/>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3" name="泪珠形 6"/>
          <p:cNvSpPr/>
          <p:nvPr/>
        </p:nvSpPr>
        <p:spPr>
          <a:xfrm>
            <a:off x="457200" y="4773613"/>
            <a:ext cx="360363" cy="360362"/>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scene3d>
              <a:camera prst="orthographicFront"/>
              <a:lightRig rig="threePt" dir="t"/>
            </a:scene3d>
          </a:bodyPr>
          <a:lstStyle/>
          <a:p>
            <a:pPr algn="ctr">
              <a:defRPr/>
            </a:pPr>
            <a:endParaRPr kumimoji="1" lang="zh-CN" altLang="en-US">
              <a:solidFill>
                <a:schemeClr val="accent1"/>
              </a:solidFill>
              <a:effectLst>
                <a:outerShdw blurRad="38100" dist="25400" dir="5400000" algn="ctr" rotWithShape="0">
                  <a:srgbClr val="6E747A">
                    <a:alpha val="43000"/>
                  </a:srgbClr>
                </a:outerShdw>
              </a:effectLst>
              <a:sym typeface="+mn-ea"/>
            </a:endParaRPr>
          </a:p>
        </p:txBody>
      </p:sp>
      <p:sp>
        <p:nvSpPr>
          <p:cNvPr id="4" name="泪珠形 6"/>
          <p:cNvSpPr/>
          <p:nvPr/>
        </p:nvSpPr>
        <p:spPr>
          <a:xfrm>
            <a:off x="457200" y="3781425"/>
            <a:ext cx="360363" cy="360363"/>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scene3d>
              <a:camera prst="orthographicFront"/>
              <a:lightRig rig="threePt" dir="t"/>
            </a:scene3d>
          </a:bodyPr>
          <a:lstStyle/>
          <a:p>
            <a:pPr algn="ctr">
              <a:defRPr/>
            </a:pPr>
            <a:endParaRPr kumimoji="1" lang="zh-CN" altLang="en-US">
              <a:solidFill>
                <a:schemeClr val="accent1"/>
              </a:solidFill>
              <a:effectLst>
                <a:outerShdw blurRad="38100" dist="25400" dir="5400000" algn="ctr" rotWithShape="0">
                  <a:srgbClr val="6E747A">
                    <a:alpha val="43000"/>
                  </a:srgbClr>
                </a:outerShdw>
              </a:effectLst>
              <a:sym typeface="+mn-ea"/>
            </a:endParaRP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p:cNvSpPr>
          <p:nvPr>
            <p:ph type="title"/>
          </p:nvPr>
        </p:nvSpPr>
        <p:spPr/>
        <p:txBody>
          <a:bodyPr/>
          <a:lstStyle/>
          <a:p>
            <a:endParaRPr kumimoji="1" lang="zh-CN" altLang="en-US" smtClean="0"/>
          </a:p>
        </p:txBody>
      </p:sp>
      <p:sp>
        <p:nvSpPr>
          <p:cNvPr id="25602" name="内容占位符 2"/>
          <p:cNvSpPr>
            <a:spLocks noGrp="1"/>
          </p:cNvSpPr>
          <p:nvPr>
            <p:ph idx="1"/>
          </p:nvPr>
        </p:nvSpPr>
        <p:spPr/>
        <p:txBody>
          <a:bodyPr/>
          <a:lstStyle/>
          <a:p>
            <a:r>
              <a:rPr kumimoji="1" lang="en-US" altLang="zh-CN" smtClean="0"/>
              <a:t>2017</a:t>
            </a:r>
            <a:r>
              <a:rPr kumimoji="1" lang="zh-CN" altLang="en-US" smtClean="0"/>
              <a:t>版：</a:t>
            </a:r>
            <a:r>
              <a:rPr kumimoji="1" lang="en-US" altLang="zh-CN" smtClean="0"/>
              <a:t>3.1</a:t>
            </a:r>
            <a:r>
              <a:rPr kumimoji="1" lang="zh-CN" altLang="en-US" smtClean="0"/>
              <a:t>条“</a:t>
            </a:r>
            <a:r>
              <a:rPr lang="zh-CN" altLang="zh-CN" smtClean="0"/>
              <a:t>预拌混凝土生产、施工过程及质量标准与验收规则，应符合ＧＢ</a:t>
            </a:r>
            <a:r>
              <a:rPr lang="en-US" altLang="zh-CN" smtClean="0"/>
              <a:t>/</a:t>
            </a:r>
            <a:r>
              <a:rPr lang="zh-CN" altLang="zh-CN" smtClean="0"/>
              <a:t>Ｔ</a:t>
            </a:r>
            <a:r>
              <a:rPr lang="en-US" altLang="zh-CN" smtClean="0"/>
              <a:t>14902</a:t>
            </a:r>
            <a:r>
              <a:rPr lang="zh-CN" altLang="zh-CN" smtClean="0"/>
              <a:t>等现行国家和行业有关混凝土标准以及本合同约定。 </a:t>
            </a:r>
            <a:r>
              <a:rPr lang="zh-CN" altLang="en-US" smtClean="0"/>
              <a:t>”</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noChangeArrowheads="1"/>
          </p:cNvSpPr>
          <p:nvPr>
            <p:ph type="title"/>
          </p:nvPr>
        </p:nvSpPr>
        <p:spPr>
          <a:xfrm>
            <a:off x="476250" y="1181100"/>
            <a:ext cx="8507413" cy="777875"/>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26626" name="内容占位符 2"/>
          <p:cNvSpPr>
            <a:spLocks noGrp="1" noChangeArrowheads="1"/>
          </p:cNvSpPr>
          <p:nvPr>
            <p:ph idx="1"/>
          </p:nvPr>
        </p:nvSpPr>
        <p:spPr>
          <a:xfrm>
            <a:off x="615156" y="2132807"/>
            <a:ext cx="8229600" cy="3967162"/>
          </a:xfrm>
          <a:ln>
            <a:solidFill>
              <a:srgbClr val="C00000"/>
            </a:solidFill>
            <a:miter lim="800000"/>
            <a:headEnd/>
            <a:tailEnd/>
          </a:ln>
        </p:spPr>
        <p:txBody>
          <a:bodyPr/>
          <a:lstStyle/>
          <a:p>
            <a:pPr marL="0" indent="0">
              <a:buFont typeface="Arial" pitchFamily="34" charset="0"/>
              <a:buNone/>
            </a:pPr>
            <a:r>
              <a:rPr lang="zh-CN" altLang="en-US" sz="2800" dirty="0" smtClean="0"/>
              <a:t>（三）、质量与验收条款</a:t>
            </a:r>
          </a:p>
          <a:p>
            <a:pPr marL="0" indent="0">
              <a:buFont typeface="Arial" pitchFamily="34" charset="0"/>
              <a:buNone/>
            </a:pPr>
            <a:r>
              <a:rPr lang="zh-CN" altLang="en-US" sz="2800" dirty="0" smtClean="0"/>
              <a:t>       出厂检验，交货检验</a:t>
            </a:r>
          </a:p>
          <a:p>
            <a:pPr marL="0" indent="0">
              <a:buFont typeface="Arial" pitchFamily="34" charset="0"/>
              <a:buNone/>
            </a:pPr>
            <a:r>
              <a:rPr lang="zh-CN" altLang="en-US" sz="2800" dirty="0" smtClean="0"/>
              <a:t>       </a:t>
            </a:r>
          </a:p>
          <a:p>
            <a:pPr marL="0" indent="0">
              <a:buFont typeface="Arial" pitchFamily="34" charset="0"/>
              <a:buNone/>
            </a:pPr>
            <a:r>
              <a:rPr lang="zh-CN" altLang="en-US" sz="2800" dirty="0"/>
              <a:t> </a:t>
            </a:r>
            <a:r>
              <a:rPr lang="zh-CN" altLang="en-US" sz="2800" dirty="0" smtClean="0"/>
              <a:t>     出厂检验注意事项</a:t>
            </a:r>
          </a:p>
          <a:p>
            <a:pPr marL="0" indent="0">
              <a:buFont typeface="Arial" pitchFamily="34" charset="0"/>
              <a:buNone/>
            </a:pPr>
            <a:r>
              <a:rPr lang="zh-CN" altLang="en-US" sz="2800" dirty="0"/>
              <a:t> </a:t>
            </a:r>
            <a:r>
              <a:rPr lang="zh-CN" altLang="en-US" sz="2800" dirty="0" smtClean="0"/>
              <a:t>      </a:t>
            </a:r>
            <a:r>
              <a:rPr lang="en-US" altLang="zh-CN" sz="2800" dirty="0" smtClean="0"/>
              <a:t>1､</a:t>
            </a:r>
            <a:r>
              <a:rPr lang="zh-CN" altLang="en-US" sz="2800" dirty="0" smtClean="0"/>
              <a:t>设备、设施定期检测记录、合格证；</a:t>
            </a:r>
          </a:p>
          <a:p>
            <a:pPr marL="0" indent="0">
              <a:buFont typeface="Arial" pitchFamily="34" charset="0"/>
              <a:buNone/>
            </a:pPr>
            <a:r>
              <a:rPr lang="zh-CN" altLang="en-US" sz="2800" dirty="0"/>
              <a:t> </a:t>
            </a:r>
            <a:r>
              <a:rPr lang="zh-CN" altLang="en-US" sz="2800" dirty="0" smtClean="0"/>
              <a:t>      </a:t>
            </a:r>
            <a:r>
              <a:rPr lang="en-US" altLang="zh-CN" sz="2800" dirty="0" smtClean="0"/>
              <a:t>2､</a:t>
            </a:r>
            <a:r>
              <a:rPr lang="zh-CN" altLang="en-US" sz="2800" dirty="0" smtClean="0"/>
              <a:t>原材料入厂检测报告、记录；</a:t>
            </a:r>
          </a:p>
          <a:p>
            <a:pPr marL="0" indent="0">
              <a:buFont typeface="Arial" pitchFamily="34" charset="0"/>
              <a:buNone/>
            </a:pPr>
            <a:r>
              <a:rPr lang="zh-CN" altLang="en-US" sz="2800" dirty="0"/>
              <a:t> </a:t>
            </a:r>
            <a:r>
              <a:rPr lang="zh-CN" altLang="en-US" sz="2800" dirty="0" smtClean="0"/>
              <a:t>      </a:t>
            </a:r>
            <a:r>
              <a:rPr lang="en-US" altLang="zh-CN" sz="2800" dirty="0" smtClean="0"/>
              <a:t>3､</a:t>
            </a:r>
            <a:r>
              <a:rPr lang="zh-CN" altLang="en-US" sz="2800" dirty="0" smtClean="0"/>
              <a:t>各批次出厂检验报告。</a:t>
            </a:r>
          </a:p>
          <a:p>
            <a:pPr marL="0" indent="0">
              <a:buFont typeface="Arial" pitchFamily="34" charset="0"/>
              <a:buNone/>
            </a:pPr>
            <a:r>
              <a:rPr lang="zh-CN" altLang="en-US" sz="2800" dirty="0"/>
              <a:t> </a:t>
            </a:r>
            <a:r>
              <a:rPr lang="zh-CN" altLang="en-US" sz="2800" dirty="0" smtClean="0"/>
              <a:t>    </a:t>
            </a:r>
          </a:p>
        </p:txBody>
      </p:sp>
      <p:sp>
        <p:nvSpPr>
          <p:cNvPr id="2" name="菱形 1"/>
          <p:cNvSpPr/>
          <p:nvPr/>
        </p:nvSpPr>
        <p:spPr>
          <a:xfrm>
            <a:off x="824707" y="2661341"/>
            <a:ext cx="296862" cy="493712"/>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3" name="泪珠形 6"/>
          <p:cNvSpPr/>
          <p:nvPr/>
        </p:nvSpPr>
        <p:spPr>
          <a:xfrm>
            <a:off x="750888" y="3754438"/>
            <a:ext cx="360362" cy="361950"/>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scene3d>
              <a:camera prst="orthographicFront"/>
              <a:lightRig rig="threePt" dir="t"/>
            </a:scene3d>
          </a:bodyPr>
          <a:lstStyle/>
          <a:p>
            <a:pPr algn="ctr">
              <a:defRPr/>
            </a:pPr>
            <a:endParaRPr kumimoji="1" lang="zh-CN" altLang="en-US">
              <a:solidFill>
                <a:schemeClr val="accent1"/>
              </a:solidFill>
              <a:effectLst>
                <a:outerShdw blurRad="38100" dist="25400" dir="5400000" algn="ctr" rotWithShape="0">
                  <a:srgbClr val="6E747A">
                    <a:alpha val="43000"/>
                  </a:srgbClr>
                </a:outerShdw>
              </a:effectLst>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20688"/>
            <a:ext cx="8229600" cy="1296144"/>
          </a:xfrm>
        </p:spPr>
        <p:txBody>
          <a:bodyPr/>
          <a:lstStyle/>
          <a:p>
            <a:r>
              <a:rPr lang="en-US" altLang="zh-CN" dirty="0">
                <a:sym typeface="宋体" pitchFamily="2" charset="-122"/>
              </a:rPr>
              <a:t>PART3</a:t>
            </a:r>
            <a:r>
              <a:rPr lang="zh-CN" altLang="en-US" dirty="0">
                <a:sym typeface="宋体" pitchFamily="2" charset="-122"/>
              </a:rPr>
              <a:t>  新合同重点条文解读</a:t>
            </a:r>
            <a:endParaRPr kumimoji="1" lang="zh-CN" altLang="en-US" dirty="0"/>
          </a:p>
        </p:txBody>
      </p:sp>
      <p:sp>
        <p:nvSpPr>
          <p:cNvPr id="3" name="内容占位符 2"/>
          <p:cNvSpPr>
            <a:spLocks noGrp="1"/>
          </p:cNvSpPr>
          <p:nvPr>
            <p:ph idx="1"/>
          </p:nvPr>
        </p:nvSpPr>
        <p:spPr>
          <a:xfrm>
            <a:off x="457200" y="1844824"/>
            <a:ext cx="8229600" cy="4281339"/>
          </a:xfrm>
        </p:spPr>
        <p:txBody>
          <a:bodyPr/>
          <a:lstStyle/>
          <a:p>
            <a:pPr marL="0" indent="0">
              <a:buNone/>
            </a:pPr>
            <a:r>
              <a:rPr lang="zh-CN" altLang="en-US" dirty="0" smtClean="0"/>
              <a:t>     交货检验注意事项</a:t>
            </a:r>
          </a:p>
          <a:p>
            <a:pPr marL="0" indent="0">
              <a:buNone/>
            </a:pPr>
            <a:r>
              <a:rPr lang="zh-CN" altLang="en-US" dirty="0"/>
              <a:t> </a:t>
            </a:r>
            <a:r>
              <a:rPr lang="zh-CN" altLang="en-US" dirty="0" smtClean="0"/>
              <a:t>    </a:t>
            </a:r>
          </a:p>
          <a:p>
            <a:pPr marL="0" indent="0">
              <a:buNone/>
            </a:pPr>
            <a:r>
              <a:rPr lang="zh-CN" altLang="en-US" dirty="0"/>
              <a:t> </a:t>
            </a:r>
            <a:r>
              <a:rPr lang="zh-CN" altLang="en-US" dirty="0" smtClean="0"/>
              <a:t>    </a:t>
            </a:r>
            <a:r>
              <a:rPr lang="en-US" altLang="zh-CN" dirty="0" smtClean="0"/>
              <a:t>1､</a:t>
            </a:r>
            <a:r>
              <a:rPr lang="zh-CN" altLang="en-US" dirty="0" smtClean="0"/>
              <a:t>  数量</a:t>
            </a:r>
            <a:r>
              <a:rPr lang="zh-CN" altLang="en-US" dirty="0"/>
              <a:t>验收（</a:t>
            </a:r>
            <a:r>
              <a:rPr lang="en-US" altLang="zh-CN" dirty="0"/>
              <a:t>3.5､3.6</a:t>
            </a:r>
            <a:r>
              <a:rPr lang="zh-CN" altLang="en-US" dirty="0"/>
              <a:t>条）</a:t>
            </a:r>
          </a:p>
          <a:p>
            <a:pPr marL="0" indent="0">
              <a:buNone/>
            </a:pPr>
            <a:r>
              <a:rPr lang="zh-CN" altLang="en-US" dirty="0"/>
              <a:t>    </a:t>
            </a:r>
            <a:r>
              <a:rPr lang="zh-CN" altLang="en-US" dirty="0" smtClean="0"/>
              <a:t> </a:t>
            </a:r>
            <a:r>
              <a:rPr lang="en-US" altLang="zh-CN" dirty="0" smtClean="0"/>
              <a:t>2</a:t>
            </a:r>
            <a:r>
              <a:rPr lang="zh-CN" altLang="en-US" dirty="0" smtClean="0"/>
              <a:t>、容重</a:t>
            </a:r>
            <a:r>
              <a:rPr lang="zh-CN" altLang="en-US" dirty="0"/>
              <a:t>验收（</a:t>
            </a:r>
            <a:r>
              <a:rPr lang="en-US" altLang="zh-CN" dirty="0"/>
              <a:t>3.6</a:t>
            </a:r>
            <a:r>
              <a:rPr lang="zh-CN" altLang="en-US" dirty="0"/>
              <a:t>）</a:t>
            </a:r>
            <a:r>
              <a:rPr lang="en-US" altLang="zh-CN" dirty="0">
                <a:solidFill>
                  <a:srgbClr val="FF0000"/>
                </a:solidFill>
              </a:rPr>
              <a:t>2350-2450kg</a:t>
            </a:r>
            <a:endParaRPr lang="zh-CN" altLang="en-US" dirty="0">
              <a:solidFill>
                <a:srgbClr val="FF0000"/>
              </a:solidFill>
            </a:endParaRPr>
          </a:p>
          <a:p>
            <a:pPr marL="0" indent="0">
              <a:buNone/>
            </a:pPr>
            <a:r>
              <a:rPr lang="zh-CN" altLang="en-US" dirty="0"/>
              <a:t>   </a:t>
            </a:r>
            <a:r>
              <a:rPr lang="zh-CN" altLang="en-US" dirty="0" smtClean="0"/>
              <a:t>  </a:t>
            </a:r>
            <a:r>
              <a:rPr lang="en-US" altLang="zh-CN" dirty="0" smtClean="0"/>
              <a:t>3､</a:t>
            </a:r>
            <a:r>
              <a:rPr lang="zh-CN" altLang="en-US" dirty="0"/>
              <a:t> </a:t>
            </a:r>
            <a:r>
              <a:rPr lang="zh-CN" altLang="en-US" dirty="0" smtClean="0"/>
              <a:t> 强度验收（</a:t>
            </a:r>
            <a:r>
              <a:rPr lang="en-US" altLang="zh-CN" dirty="0" smtClean="0"/>
              <a:t>3.7</a:t>
            </a:r>
            <a:r>
              <a:rPr lang="zh-CN" altLang="en-US" dirty="0" smtClean="0"/>
              <a:t>）</a:t>
            </a:r>
          </a:p>
        </p:txBody>
      </p:sp>
      <p:sp>
        <p:nvSpPr>
          <p:cNvPr id="4" name="菱形 3"/>
          <p:cNvSpPr/>
          <p:nvPr/>
        </p:nvSpPr>
        <p:spPr>
          <a:xfrm>
            <a:off x="611560" y="1916832"/>
            <a:ext cx="296862" cy="493712"/>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1355959673"/>
      </p:ext>
    </p:extLst>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noChangeArrowheads="1"/>
          </p:cNvSpPr>
          <p:nvPr>
            <p:ph type="title"/>
          </p:nvPr>
        </p:nvSpPr>
        <p:spPr>
          <a:xfrm>
            <a:off x="323528" y="1071563"/>
            <a:ext cx="8514085" cy="706437"/>
          </a:xfrm>
        </p:spPr>
        <p:txBody>
          <a:bodyPr/>
          <a:lstStyle/>
          <a:p>
            <a:endParaRPr lang="zh-CN" altLang="en-US" dirty="0" smtClean="0"/>
          </a:p>
        </p:txBody>
      </p:sp>
      <p:sp>
        <p:nvSpPr>
          <p:cNvPr id="27650" name="内容占位符 2"/>
          <p:cNvSpPr>
            <a:spLocks noGrp="1" noChangeArrowheads="1"/>
          </p:cNvSpPr>
          <p:nvPr>
            <p:ph idx="1"/>
          </p:nvPr>
        </p:nvSpPr>
        <p:spPr>
          <a:xfrm>
            <a:off x="457200" y="1908175"/>
            <a:ext cx="8229600" cy="4427538"/>
          </a:xfrm>
          <a:ln>
            <a:solidFill>
              <a:srgbClr val="C00000"/>
            </a:solidFill>
            <a:miter lim="800000"/>
            <a:headEnd/>
            <a:tailEnd/>
          </a:ln>
        </p:spPr>
        <p:txBody>
          <a:bodyPr/>
          <a:lstStyle/>
          <a:p>
            <a:pPr marL="0" indent="0">
              <a:buFont typeface="Arial" pitchFamily="34" charset="0"/>
              <a:buNone/>
            </a:pPr>
            <a:r>
              <a:rPr lang="zh-CN" altLang="en-US" sz="2400" dirty="0" smtClean="0"/>
              <a:t>      </a:t>
            </a:r>
          </a:p>
          <a:p>
            <a:pPr marL="0" indent="0">
              <a:buFont typeface="Arial" pitchFamily="34" charset="0"/>
              <a:buNone/>
            </a:pPr>
            <a:r>
              <a:rPr lang="zh-CN" altLang="en-US" sz="2400" dirty="0" smtClean="0"/>
              <a:t>       </a:t>
            </a:r>
            <a:r>
              <a:rPr lang="en-US" altLang="zh-CN" sz="2400" dirty="0" smtClean="0"/>
              <a:t>2017</a:t>
            </a:r>
            <a:r>
              <a:rPr lang="zh-CN" altLang="en-US" sz="2400" dirty="0" smtClean="0"/>
              <a:t>版：</a:t>
            </a:r>
            <a:r>
              <a:rPr lang="en-US" altLang="zh-CN" sz="2400" dirty="0" smtClean="0"/>
              <a:t>3.7</a:t>
            </a:r>
            <a:r>
              <a:rPr lang="zh-CN" altLang="en-US" sz="2400" dirty="0" smtClean="0"/>
              <a:t>条</a:t>
            </a:r>
            <a:r>
              <a:rPr lang="zh-CN" altLang="zh-CN" sz="2400" dirty="0" smtClean="0"/>
              <a:t>预拌混凝土的强度验收以交货验收现场取样制作的试块为依据。甲方应组织具有相应资格的人员，按照相关技术标准进行用于交货验收的混凝土试块的取样、制样、留样，并委托专业检测机构进行性能检验。取样、制样过程中，甲方通知乙方参加的，乙方应当派员参加。</a:t>
            </a:r>
            <a:endParaRPr lang="zh-CN" altLang="en-US" sz="2400" dirty="0" smtClean="0">
              <a:latin typeface="楷体" pitchFamily="49" charset="-122"/>
              <a:ea typeface="楷体" pitchFamily="49" charset="-122"/>
            </a:endParaRPr>
          </a:p>
        </p:txBody>
      </p:sp>
      <p:sp>
        <p:nvSpPr>
          <p:cNvPr id="2" name="菱形 1"/>
          <p:cNvSpPr/>
          <p:nvPr/>
        </p:nvSpPr>
        <p:spPr>
          <a:xfrm>
            <a:off x="628650" y="2530475"/>
            <a:ext cx="284163" cy="428625"/>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noChangeArrowheads="1"/>
          </p:cNvSpPr>
          <p:nvPr>
            <p:ph type="title"/>
          </p:nvPr>
        </p:nvSpPr>
        <p:spPr>
          <a:xfrm>
            <a:off x="254000" y="1227138"/>
            <a:ext cx="8636000" cy="633412"/>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28674" name="内容占位符 2"/>
          <p:cNvSpPr>
            <a:spLocks noGrp="1"/>
          </p:cNvSpPr>
          <p:nvPr>
            <p:ph idx="1"/>
          </p:nvPr>
        </p:nvSpPr>
        <p:spPr>
          <a:xfrm>
            <a:off x="457200" y="2132013"/>
            <a:ext cx="8229600" cy="3586162"/>
          </a:xfrm>
          <a:ln>
            <a:solidFill>
              <a:srgbClr val="C00000"/>
            </a:solidFill>
            <a:miter lim="800000"/>
            <a:headEnd/>
            <a:tailEnd/>
          </a:ln>
        </p:spPr>
        <p:txBody>
          <a:bodyPr/>
          <a:lstStyle/>
          <a:p>
            <a:pPr marL="0" indent="0">
              <a:buFont typeface="Arial" pitchFamily="34" charset="0"/>
              <a:buNone/>
            </a:pPr>
            <a:r>
              <a:rPr lang="zh-CN" altLang="en-US" sz="2400" dirty="0" smtClean="0">
                <a:sym typeface="宋体" pitchFamily="2" charset="-122"/>
              </a:rPr>
              <a:t>（四）、价格结算与付款</a:t>
            </a:r>
            <a:endParaRPr lang="zh-CN" altLang="en-US" sz="2400" dirty="0" smtClean="0"/>
          </a:p>
          <a:p>
            <a:pPr marL="0" indent="0">
              <a:buFont typeface="Arial" pitchFamily="34" charset="0"/>
              <a:buNone/>
            </a:pPr>
            <a:r>
              <a:rPr lang="zh-CN" altLang="en-US" sz="2400" dirty="0" smtClean="0"/>
              <a:t>            </a:t>
            </a:r>
          </a:p>
          <a:p>
            <a:pPr marL="0" indent="0">
              <a:buFont typeface="Arial" pitchFamily="34" charset="0"/>
              <a:buNone/>
            </a:pPr>
            <a:r>
              <a:rPr lang="zh-CN" altLang="en-US" sz="2400" dirty="0"/>
              <a:t> </a:t>
            </a:r>
            <a:r>
              <a:rPr lang="zh-CN" altLang="en-US" sz="2400" dirty="0" smtClean="0"/>
              <a:t>            明示以小票结算条款（</a:t>
            </a:r>
            <a:r>
              <a:rPr lang="en-US" altLang="zh-CN" sz="2400" dirty="0" smtClean="0"/>
              <a:t>4.1</a:t>
            </a:r>
            <a:r>
              <a:rPr lang="zh-CN" altLang="en-US" sz="2400" dirty="0" smtClean="0"/>
              <a:t>）</a:t>
            </a:r>
          </a:p>
          <a:p>
            <a:pPr marL="0" indent="0">
              <a:buFont typeface="Arial" pitchFamily="34" charset="0"/>
              <a:buNone/>
            </a:pPr>
            <a:r>
              <a:rPr lang="zh-CN" altLang="en-US" sz="2400" dirty="0" smtClean="0"/>
              <a:t>             明确结算期限</a:t>
            </a:r>
            <a:r>
              <a:rPr lang="zh-CN" altLang="en-US" sz="2800" dirty="0" smtClean="0"/>
              <a:t> </a:t>
            </a:r>
            <a:r>
              <a:rPr lang="en-US" altLang="zh-CN" sz="2800" dirty="0" smtClean="0"/>
              <a:t>4.2</a:t>
            </a:r>
            <a:endParaRPr lang="zh-CN" altLang="en-US" sz="2800" dirty="0" smtClean="0"/>
          </a:p>
          <a:p>
            <a:pPr marL="0" indent="0">
              <a:buFont typeface="Arial" pitchFamily="34" charset="0"/>
              <a:buNone/>
            </a:pPr>
            <a:r>
              <a:rPr lang="zh-CN" altLang="en-US" sz="2800" dirty="0" smtClean="0"/>
              <a:t>           明确签订、授权人及签名印章试样（</a:t>
            </a:r>
            <a:r>
              <a:rPr lang="en-US" altLang="zh-CN" sz="2800" dirty="0" smtClean="0"/>
              <a:t>4.3</a:t>
            </a:r>
            <a:r>
              <a:rPr lang="zh-CN" altLang="en-US" sz="2800" dirty="0" smtClean="0"/>
              <a:t>）</a:t>
            </a:r>
          </a:p>
          <a:p>
            <a:pPr marL="0" indent="0">
              <a:buNone/>
            </a:pPr>
            <a:r>
              <a:rPr lang="zh-CN" altLang="en-US" sz="2800" dirty="0" smtClean="0">
                <a:latin typeface="楷体" pitchFamily="49" charset="-122"/>
                <a:ea typeface="楷体" pitchFamily="49" charset="-122"/>
              </a:rPr>
              <a:t>     结算争议处理</a:t>
            </a:r>
            <a:r>
              <a:rPr lang="en-US" altLang="zh-CN" sz="2800" dirty="0" smtClean="0">
                <a:latin typeface="楷体" pitchFamily="49" charset="-122"/>
                <a:ea typeface="楷体" pitchFamily="49" charset="-122"/>
              </a:rPr>
              <a:t>(4.2.4</a:t>
            </a:r>
            <a:r>
              <a:rPr lang="zh-CN" altLang="en-US" sz="2800" dirty="0" smtClean="0">
                <a:latin typeface="楷体" pitchFamily="49" charset="-122"/>
                <a:ea typeface="楷体" pitchFamily="49" charset="-122"/>
              </a:rPr>
              <a:t>）</a:t>
            </a:r>
            <a:endParaRPr lang="en-US" altLang="zh-CN" sz="2800" dirty="0" smtClean="0">
              <a:latin typeface="楷体" pitchFamily="49" charset="-122"/>
              <a:ea typeface="楷体" pitchFamily="49" charset="-122"/>
            </a:endParaRPr>
          </a:p>
          <a:p>
            <a:pPr marL="0" indent="0">
              <a:buNone/>
            </a:pPr>
            <a:endParaRPr lang="zh-CN" altLang="en-US" sz="2800" dirty="0" smtClean="0">
              <a:latin typeface="楷体" pitchFamily="49" charset="-122"/>
              <a:ea typeface="楷体" pitchFamily="49" charset="-122"/>
            </a:endParaRPr>
          </a:p>
        </p:txBody>
      </p:sp>
      <p:sp>
        <p:nvSpPr>
          <p:cNvPr id="2" name="菱形 1"/>
          <p:cNvSpPr/>
          <p:nvPr/>
        </p:nvSpPr>
        <p:spPr>
          <a:xfrm>
            <a:off x="919163" y="3500862"/>
            <a:ext cx="296862" cy="493712"/>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3" name="菱形 2"/>
          <p:cNvSpPr/>
          <p:nvPr/>
        </p:nvSpPr>
        <p:spPr>
          <a:xfrm>
            <a:off x="919163" y="2954448"/>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6" name="菱形 5"/>
          <p:cNvSpPr/>
          <p:nvPr/>
        </p:nvSpPr>
        <p:spPr>
          <a:xfrm>
            <a:off x="919163" y="4596562"/>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7" name="菱形 6"/>
          <p:cNvSpPr/>
          <p:nvPr/>
        </p:nvSpPr>
        <p:spPr>
          <a:xfrm>
            <a:off x="919163" y="4047918"/>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a:spLocks noGrp="1"/>
          </p:cNvSpPr>
          <p:nvPr>
            <p:ph type="title"/>
          </p:nvPr>
        </p:nvSpPr>
        <p:spPr/>
        <p:txBody>
          <a:bodyPr/>
          <a:lstStyle/>
          <a:p>
            <a:endParaRPr kumimoji="1" lang="zh-CN" altLang="en-US" dirty="0" smtClean="0"/>
          </a:p>
        </p:txBody>
      </p:sp>
      <p:sp>
        <p:nvSpPr>
          <p:cNvPr id="3" name="内容占位符 2"/>
          <p:cNvSpPr>
            <a:spLocks noGrp="1"/>
          </p:cNvSpPr>
          <p:nvPr>
            <p:ph idx="1"/>
          </p:nvPr>
        </p:nvSpPr>
        <p:spPr/>
        <p:txBody>
          <a:bodyPr/>
          <a:lstStyle/>
          <a:p>
            <a:pPr marL="0" indent="0">
              <a:buFont typeface="Arial" pitchFamily="34" charset="0"/>
              <a:buNone/>
            </a:pPr>
            <a:r>
              <a:rPr lang="en-US" altLang="zh-CN" dirty="0" smtClean="0"/>
              <a:t>2017</a:t>
            </a:r>
            <a:r>
              <a:rPr lang="zh-CN" altLang="en-US" dirty="0" smtClean="0"/>
              <a:t>版：</a:t>
            </a:r>
          </a:p>
          <a:p>
            <a:pPr marL="0" indent="0">
              <a:buFont typeface="Arial" pitchFamily="34" charset="0"/>
              <a:buNone/>
            </a:pPr>
            <a:r>
              <a:rPr lang="zh-CN" altLang="en-US" dirty="0" smtClean="0"/>
              <a:t>     </a:t>
            </a:r>
            <a:r>
              <a:rPr lang="en-US" altLang="zh-CN" dirty="0" smtClean="0"/>
              <a:t>4.1 </a:t>
            </a:r>
            <a:r>
              <a:rPr lang="zh-CN" altLang="zh-CN" dirty="0" smtClean="0"/>
              <a:t>甲方现场签收的预拌混凝土发货单为双方进行预拌混凝土结算的依据。</a:t>
            </a:r>
            <a:endParaRPr lang="zh-CN" altLang="en-US" dirty="0" smtClean="0"/>
          </a:p>
          <a:p>
            <a:pPr marL="0" indent="0">
              <a:buFont typeface="Arial" pitchFamily="34" charset="0"/>
              <a:buNone/>
            </a:pPr>
            <a:r>
              <a:rPr lang="zh-CN" altLang="en-US" dirty="0" smtClean="0"/>
              <a:t>    </a:t>
            </a:r>
            <a:r>
              <a:rPr lang="en-US" altLang="zh-CN" dirty="0" smtClean="0"/>
              <a:t>4.3</a:t>
            </a:r>
            <a:r>
              <a:rPr lang="zh-CN" altLang="zh-CN" dirty="0" smtClean="0"/>
              <a:t>甲方应向乙方提供授权签收发货单的名单或印鉴样本。</a:t>
            </a:r>
            <a:endParaRPr lang="zh-CN" altLang="en-US" dirty="0" smtClean="0"/>
          </a:p>
          <a:p>
            <a:pPr marL="0" indent="0">
              <a:buFont typeface="Arial" pitchFamily="34" charset="0"/>
              <a:buNone/>
            </a:pPr>
            <a:r>
              <a:rPr lang="zh-CN" altLang="en-US" dirty="0" smtClean="0"/>
              <a:t>     </a:t>
            </a:r>
            <a:r>
              <a:rPr lang="en-US" altLang="zh-CN" dirty="0" smtClean="0"/>
              <a:t>4.6</a:t>
            </a:r>
            <a:r>
              <a:rPr lang="zh-CN" altLang="zh-CN" dirty="0" smtClean="0"/>
              <a:t>双方关于预拌混凝土结算的其他约定： </a:t>
            </a:r>
          </a:p>
          <a:p>
            <a:pPr marL="0" indent="0"/>
            <a:endParaRPr kumimoji="1" lang="zh-CN" altLang="en-US" dirty="0" smtClean="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a:spLocks noGrp="1" noChangeArrowheads="1"/>
          </p:cNvSpPr>
          <p:nvPr>
            <p:ph type="title"/>
          </p:nvPr>
        </p:nvSpPr>
        <p:spPr>
          <a:xfrm>
            <a:off x="292100" y="1158875"/>
            <a:ext cx="8559800" cy="706438"/>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30722" name="内容占位符 2"/>
          <p:cNvSpPr>
            <a:spLocks noGrp="1" noChangeArrowheads="1"/>
          </p:cNvSpPr>
          <p:nvPr>
            <p:ph idx="1"/>
          </p:nvPr>
        </p:nvSpPr>
        <p:spPr>
          <a:xfrm>
            <a:off x="1187624" y="2073275"/>
            <a:ext cx="7499176" cy="4030663"/>
          </a:xfrm>
          <a:ln>
            <a:solidFill>
              <a:srgbClr val="C00000"/>
            </a:solidFill>
            <a:miter lim="800000"/>
            <a:headEnd/>
            <a:tailEnd/>
          </a:ln>
        </p:spPr>
        <p:txBody>
          <a:bodyPr/>
          <a:lstStyle/>
          <a:p>
            <a:pPr marL="0" indent="0">
              <a:buFont typeface="Arial" pitchFamily="34" charset="0"/>
              <a:buNone/>
            </a:pPr>
            <a:r>
              <a:rPr lang="zh-CN" altLang="en-US" sz="2400" dirty="0" smtClean="0"/>
              <a:t>（五 ） 甲方责任</a:t>
            </a:r>
          </a:p>
          <a:p>
            <a:pPr marL="0" indent="0">
              <a:buFont typeface="Arial" pitchFamily="34" charset="0"/>
              <a:buNone/>
            </a:pPr>
            <a:r>
              <a:rPr lang="en-US" altLang="zh-CN" sz="2400" dirty="0" smtClean="0"/>
              <a:t>1､</a:t>
            </a:r>
            <a:r>
              <a:rPr lang="zh-CN" altLang="en-US" sz="2400" dirty="0" smtClean="0"/>
              <a:t>通知义务</a:t>
            </a:r>
          </a:p>
          <a:p>
            <a:pPr marL="0" indent="0">
              <a:buFont typeface="Arial" pitchFamily="34" charset="0"/>
              <a:buNone/>
            </a:pPr>
            <a:r>
              <a:rPr lang="zh-CN" altLang="en-US" sz="2400" dirty="0" smtClean="0"/>
              <a:t>    浇筑前通知与浇筑结束前通知 </a:t>
            </a:r>
          </a:p>
          <a:p>
            <a:pPr marL="0" indent="0">
              <a:buFont typeface="Arial" pitchFamily="34" charset="0"/>
              <a:buNone/>
            </a:pPr>
            <a:r>
              <a:rPr lang="zh-CN" altLang="en-US" sz="2400" dirty="0"/>
              <a:t> </a:t>
            </a:r>
            <a:r>
              <a:rPr lang="zh-CN" altLang="en-US" sz="2400" dirty="0" smtClean="0"/>
              <a:t>  </a:t>
            </a:r>
          </a:p>
          <a:p>
            <a:pPr marL="0" indent="0">
              <a:buFont typeface="Arial" pitchFamily="34" charset="0"/>
              <a:buNone/>
            </a:pPr>
            <a:r>
              <a:rPr lang="en-US" altLang="zh-CN" sz="2400" dirty="0" smtClean="0"/>
              <a:t>2､</a:t>
            </a:r>
            <a:r>
              <a:rPr lang="zh-CN" altLang="en-US" sz="2400" dirty="0" smtClean="0"/>
              <a:t>配合义务</a:t>
            </a:r>
          </a:p>
          <a:p>
            <a:pPr marL="0" indent="0">
              <a:buFont typeface="Arial" pitchFamily="34" charset="0"/>
              <a:buNone/>
            </a:pPr>
            <a:r>
              <a:rPr lang="en-US" altLang="zh-CN" sz="2400" dirty="0" smtClean="0"/>
              <a:t>3､</a:t>
            </a:r>
            <a:r>
              <a:rPr lang="zh-CN" altLang="en-US" sz="2400" dirty="0" smtClean="0"/>
              <a:t>按规范浇筑、养护义务（质量责任）</a:t>
            </a:r>
          </a:p>
          <a:p>
            <a:pPr marL="0" indent="0">
              <a:buFont typeface="Arial" pitchFamily="34" charset="0"/>
              <a:buNone/>
            </a:pPr>
            <a:r>
              <a:rPr lang="en-US" altLang="zh-CN" sz="2400" dirty="0" smtClean="0">
                <a:solidFill>
                  <a:srgbClr val="FF0000"/>
                </a:solidFill>
              </a:rPr>
              <a:t>4､</a:t>
            </a:r>
            <a:r>
              <a:rPr lang="zh-CN" altLang="en-US" sz="2400" dirty="0" smtClean="0">
                <a:solidFill>
                  <a:srgbClr val="FF0000"/>
                </a:solidFill>
              </a:rPr>
              <a:t>确定付款逾期</a:t>
            </a:r>
            <a:r>
              <a:rPr lang="en-US" altLang="zh-CN" sz="2400" dirty="0" smtClean="0">
                <a:solidFill>
                  <a:srgbClr val="FF0000"/>
                </a:solidFill>
              </a:rPr>
              <a:t>30</a:t>
            </a:r>
            <a:r>
              <a:rPr lang="zh-CN" altLang="en-US" sz="2400" dirty="0" smtClean="0">
                <a:solidFill>
                  <a:srgbClr val="FF0000"/>
                </a:solidFill>
              </a:rPr>
              <a:t>天，混凝土企业可解除合同。</a:t>
            </a:r>
            <a:endParaRPr lang="en-US" altLang="zh-CN" sz="2400" dirty="0" smtClean="0">
              <a:solidFill>
                <a:srgbClr val="FF0000"/>
              </a:solidFill>
              <a:latin typeface="楷体" pitchFamily="49" charset="-122"/>
              <a:ea typeface="楷体" pitchFamily="49" charset="-122"/>
            </a:endParaRPr>
          </a:p>
          <a:p>
            <a:pPr marL="0" indent="0">
              <a:buNone/>
            </a:pPr>
            <a:r>
              <a:rPr lang="en-US" altLang="zh-CN" sz="2400" dirty="0" smtClean="0">
                <a:solidFill>
                  <a:srgbClr val="FF0000"/>
                </a:solidFill>
              </a:rPr>
              <a:t>5､</a:t>
            </a:r>
            <a:r>
              <a:rPr lang="zh-CN" altLang="en-US" sz="2400" dirty="0" smtClean="0">
                <a:solidFill>
                  <a:srgbClr val="FF0000"/>
                </a:solidFill>
              </a:rPr>
              <a:t>质量瑕疵通知义务。</a:t>
            </a: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a:spLocks noGrp="1" noChangeArrowheads="1"/>
          </p:cNvSpPr>
          <p:nvPr>
            <p:ph type="title"/>
          </p:nvPr>
        </p:nvSpPr>
        <p:spPr>
          <a:xfrm>
            <a:off x="279400" y="1112838"/>
            <a:ext cx="8585200" cy="777875"/>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31746" name="内容占位符 2"/>
          <p:cNvSpPr>
            <a:spLocks noGrp="1"/>
          </p:cNvSpPr>
          <p:nvPr>
            <p:ph idx="1"/>
          </p:nvPr>
        </p:nvSpPr>
        <p:spPr>
          <a:xfrm>
            <a:off x="457200" y="2008188"/>
            <a:ext cx="8229600" cy="3235325"/>
          </a:xfrm>
          <a:ln>
            <a:solidFill>
              <a:srgbClr val="C00000"/>
            </a:solidFill>
            <a:miter lim="800000"/>
            <a:headEnd/>
            <a:tailEnd/>
          </a:ln>
        </p:spPr>
        <p:txBody>
          <a:bodyPr/>
          <a:lstStyle/>
          <a:p>
            <a:pPr marL="0" indent="0">
              <a:buFont typeface="Arial" pitchFamily="34" charset="0"/>
              <a:buNone/>
            </a:pPr>
            <a:r>
              <a:rPr lang="zh-CN" altLang="en-US" sz="2800" dirty="0" smtClean="0">
                <a:sym typeface="宋体" pitchFamily="2" charset="-122"/>
              </a:rPr>
              <a:t>（五）、双方责任</a:t>
            </a:r>
            <a:endParaRPr lang="zh-CN" altLang="en-US" sz="2800" dirty="0" smtClean="0">
              <a:latin typeface="楷体" pitchFamily="49" charset="-122"/>
              <a:ea typeface="楷体" pitchFamily="49" charset="-122"/>
            </a:endParaRPr>
          </a:p>
          <a:p>
            <a:pPr marL="0" indent="0">
              <a:buFont typeface="Arial" pitchFamily="34" charset="0"/>
              <a:buNone/>
            </a:pPr>
            <a:r>
              <a:rPr lang="zh-CN" altLang="en-US" sz="2400" dirty="0" smtClean="0"/>
              <a:t>           乙方责任</a:t>
            </a:r>
          </a:p>
          <a:p>
            <a:pPr marL="0" indent="0"/>
            <a:r>
              <a:rPr lang="en-US" altLang="zh-CN" sz="2400" dirty="0" smtClean="0"/>
              <a:t>1､</a:t>
            </a:r>
            <a:r>
              <a:rPr lang="zh-CN" altLang="en-US" sz="2400" dirty="0" smtClean="0"/>
              <a:t>按规定设计配合比。</a:t>
            </a:r>
          </a:p>
          <a:p>
            <a:pPr marL="0" indent="0"/>
            <a:r>
              <a:rPr lang="en-US" altLang="zh-CN" sz="2400" dirty="0" smtClean="0">
                <a:solidFill>
                  <a:srgbClr val="FF0000"/>
                </a:solidFill>
              </a:rPr>
              <a:t>2､</a:t>
            </a:r>
            <a:r>
              <a:rPr lang="zh-CN" altLang="en-US" sz="2400" dirty="0" smtClean="0">
                <a:solidFill>
                  <a:srgbClr val="FF0000"/>
                </a:solidFill>
              </a:rPr>
              <a:t>提供</a:t>
            </a:r>
            <a:r>
              <a:rPr lang="en-US" altLang="zh-CN" sz="2400" dirty="0" smtClean="0">
                <a:solidFill>
                  <a:srgbClr val="FF0000"/>
                </a:solidFill>
              </a:rPr>
              <a:t>《</a:t>
            </a:r>
            <a:r>
              <a:rPr lang="zh-CN" altLang="zh-CN" sz="2400" dirty="0" smtClean="0">
                <a:solidFill>
                  <a:srgbClr val="FF0000"/>
                </a:solidFill>
              </a:rPr>
              <a:t>预拌混凝土作业指书》 </a:t>
            </a:r>
            <a:endParaRPr lang="zh-CN" altLang="en-US" sz="2400" dirty="0" smtClean="0">
              <a:solidFill>
                <a:srgbClr val="FF0000"/>
              </a:solidFill>
            </a:endParaRPr>
          </a:p>
          <a:p>
            <a:pPr marL="0" indent="0"/>
            <a:r>
              <a:rPr lang="en-US" altLang="zh-CN" sz="2400" dirty="0" smtClean="0"/>
              <a:t>3､</a:t>
            </a:r>
            <a:r>
              <a:rPr lang="zh-CN" altLang="en-US" sz="2400" dirty="0" smtClean="0"/>
              <a:t>保证连续供应－－窝工损失</a:t>
            </a:r>
          </a:p>
          <a:p>
            <a:pPr marL="0" indent="0"/>
            <a:r>
              <a:rPr lang="en-US" altLang="zh-CN" sz="2400" dirty="0" smtClean="0"/>
              <a:t>4､</a:t>
            </a:r>
            <a:r>
              <a:rPr lang="zh-CN" altLang="en-US" sz="2400" dirty="0" smtClean="0"/>
              <a:t>保证产品质量－－质量损害赔偿损失。</a:t>
            </a:r>
          </a:p>
          <a:p>
            <a:pPr marL="0" indent="0"/>
            <a:r>
              <a:rPr lang="en-US" altLang="zh-CN" sz="2400" dirty="0"/>
              <a:t>5</a:t>
            </a:r>
            <a:r>
              <a:rPr lang="en-US" altLang="zh-CN" sz="2400" dirty="0" smtClean="0"/>
              <a:t>､</a:t>
            </a:r>
            <a:r>
              <a:rPr lang="zh-CN" altLang="en-US" sz="2400" dirty="0" smtClean="0"/>
              <a:t>提供技术服务。</a:t>
            </a:r>
          </a:p>
        </p:txBody>
      </p:sp>
      <p:sp>
        <p:nvSpPr>
          <p:cNvPr id="2" name="菱形 1"/>
          <p:cNvSpPr/>
          <p:nvPr/>
        </p:nvSpPr>
        <p:spPr>
          <a:xfrm>
            <a:off x="814388" y="2508250"/>
            <a:ext cx="296862" cy="493713"/>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noChangeArrowheads="1"/>
          </p:cNvSpPr>
          <p:nvPr>
            <p:ph type="title"/>
          </p:nvPr>
        </p:nvSpPr>
        <p:spPr>
          <a:xfrm>
            <a:off x="269875" y="1128713"/>
            <a:ext cx="8605838" cy="706437"/>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32770" name="内容占位符 2"/>
          <p:cNvSpPr>
            <a:spLocks noGrp="1"/>
          </p:cNvSpPr>
          <p:nvPr>
            <p:ph idx="1"/>
          </p:nvPr>
        </p:nvSpPr>
        <p:spPr>
          <a:xfrm>
            <a:off x="250825" y="1835150"/>
            <a:ext cx="8642350" cy="4413250"/>
          </a:xfrm>
          <a:ln>
            <a:solidFill>
              <a:srgbClr val="C00000"/>
            </a:solidFill>
            <a:miter lim="800000"/>
            <a:headEnd/>
            <a:tailEnd/>
          </a:ln>
        </p:spPr>
        <p:txBody>
          <a:bodyPr/>
          <a:lstStyle/>
          <a:p>
            <a:pPr marL="0" indent="0">
              <a:buFont typeface="Arial" pitchFamily="34" charset="0"/>
              <a:buNone/>
            </a:pPr>
            <a:r>
              <a:rPr lang="zh-CN" altLang="en-US" sz="2400" dirty="0" smtClean="0">
                <a:sym typeface="宋体" pitchFamily="2" charset="-122"/>
              </a:rPr>
              <a:t>（六）、其他约定</a:t>
            </a:r>
          </a:p>
          <a:p>
            <a:pPr marL="0" indent="0">
              <a:buFont typeface="Arial" pitchFamily="34" charset="0"/>
              <a:buNone/>
            </a:pPr>
            <a:endParaRPr lang="en-US" altLang="zh-CN" sz="2800" dirty="0" smtClean="0">
              <a:latin typeface="楷体" pitchFamily="49" charset="-122"/>
              <a:ea typeface="楷体" pitchFamily="49" charset="-122"/>
            </a:endParaRPr>
          </a:p>
          <a:p>
            <a:pPr marL="0" indent="0">
              <a:buFont typeface="Arial" pitchFamily="34" charset="0"/>
              <a:buNone/>
            </a:pPr>
            <a:r>
              <a:rPr lang="zh-CN" altLang="en-US" sz="2400" dirty="0" smtClean="0"/>
              <a:t>             甲购乙用的处理</a:t>
            </a:r>
          </a:p>
          <a:p>
            <a:pPr marL="0" indent="0"/>
            <a:endParaRPr lang="zh-CN" altLang="en-US" sz="2400" dirty="0" smtClean="0"/>
          </a:p>
          <a:p>
            <a:pPr marL="0" indent="0"/>
            <a:endParaRPr lang="zh-CN" altLang="en-US" sz="2400" dirty="0" smtClean="0"/>
          </a:p>
          <a:p>
            <a:pPr marL="0" indent="0">
              <a:buFont typeface="Arial" pitchFamily="34" charset="0"/>
              <a:buNone/>
            </a:pPr>
            <a:r>
              <a:rPr lang="zh-CN" altLang="en-US" sz="2400" dirty="0" smtClean="0"/>
              <a:t>             中途停工的处理</a:t>
            </a:r>
          </a:p>
          <a:p>
            <a:pPr marL="0" indent="0"/>
            <a:endParaRPr lang="zh-CN" altLang="en-US" sz="2800" dirty="0" smtClean="0"/>
          </a:p>
        </p:txBody>
      </p:sp>
      <p:sp>
        <p:nvSpPr>
          <p:cNvPr id="2" name="菱形 1"/>
          <p:cNvSpPr/>
          <p:nvPr/>
        </p:nvSpPr>
        <p:spPr>
          <a:xfrm>
            <a:off x="803275" y="2811463"/>
            <a:ext cx="296863"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3" name="菱形 2"/>
          <p:cNvSpPr/>
          <p:nvPr/>
        </p:nvSpPr>
        <p:spPr>
          <a:xfrm>
            <a:off x="803275" y="4076700"/>
            <a:ext cx="296863" cy="493713"/>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noChangeArrowheads="1"/>
          </p:cNvSpPr>
          <p:nvPr>
            <p:ph type="title"/>
          </p:nvPr>
        </p:nvSpPr>
        <p:spPr>
          <a:xfrm>
            <a:off x="457200" y="1328738"/>
            <a:ext cx="8229600" cy="671512"/>
          </a:xfrm>
        </p:spPr>
        <p:txBody>
          <a:bodyPr/>
          <a:lstStyle/>
          <a:p>
            <a:r>
              <a:rPr lang="zh-CN" altLang="en-US" smtClean="0"/>
              <a:t>目录</a:t>
            </a:r>
          </a:p>
        </p:txBody>
      </p:sp>
      <p:sp>
        <p:nvSpPr>
          <p:cNvPr id="16386" name="内容占位符 2"/>
          <p:cNvSpPr>
            <a:spLocks noGrp="1" noChangeArrowheads="1"/>
          </p:cNvSpPr>
          <p:nvPr>
            <p:ph idx="1"/>
          </p:nvPr>
        </p:nvSpPr>
        <p:spPr>
          <a:xfrm>
            <a:off x="457200" y="2136775"/>
            <a:ext cx="8229600" cy="3989388"/>
          </a:xfrm>
        </p:spPr>
        <p:txBody>
          <a:bodyPr/>
          <a:lstStyle/>
          <a:p>
            <a:pPr marL="0" indent="0">
              <a:buNone/>
            </a:pPr>
            <a:r>
              <a:rPr lang="en-US" altLang="zh-CN" sz="2800" dirty="0" smtClean="0">
                <a:sym typeface="宋体" pitchFamily="2" charset="-122"/>
              </a:rPr>
              <a:t> </a:t>
            </a:r>
            <a:r>
              <a:rPr lang="zh-CN" altLang="en-US" sz="2800" dirty="0" smtClean="0">
                <a:sym typeface="宋体" pitchFamily="2" charset="-122"/>
              </a:rPr>
              <a:t> </a:t>
            </a:r>
          </a:p>
          <a:p>
            <a:pPr marL="0" indent="0">
              <a:buNone/>
            </a:pPr>
            <a:r>
              <a:rPr lang="zh-CN" altLang="en-US" sz="2800" dirty="0" smtClean="0">
                <a:sym typeface="宋体" pitchFamily="2" charset="-122"/>
              </a:rPr>
              <a:t>  </a:t>
            </a:r>
            <a:r>
              <a:rPr lang="en-US" altLang="zh-CN" sz="2800" dirty="0" smtClean="0">
                <a:sym typeface="宋体" pitchFamily="2" charset="-122"/>
              </a:rPr>
              <a:t>PART1</a:t>
            </a:r>
            <a:r>
              <a:rPr lang="zh-CN" altLang="en-US" sz="2800" dirty="0" smtClean="0">
                <a:sym typeface="宋体" pitchFamily="2" charset="-122"/>
              </a:rPr>
              <a:t>    预拌混凝土供应合同的特点</a:t>
            </a:r>
            <a:r>
              <a:rPr lang="en-US" altLang="zh-CN" sz="2800" dirty="0" smtClean="0">
                <a:sym typeface="宋体" pitchFamily="2" charset="-122"/>
              </a:rPr>
              <a:t/>
            </a:r>
            <a:br>
              <a:rPr lang="en-US" altLang="zh-CN" sz="2800" dirty="0" smtClean="0">
                <a:sym typeface="宋体" pitchFamily="2" charset="-122"/>
              </a:rPr>
            </a:br>
            <a:r>
              <a:rPr lang="en-US" altLang="zh-CN" sz="2800" dirty="0" smtClean="0">
                <a:sym typeface="宋体" pitchFamily="2" charset="-122"/>
              </a:rPr>
              <a:t>  PART2</a:t>
            </a:r>
            <a:r>
              <a:rPr lang="zh-CN" altLang="en-US" sz="2800" dirty="0" smtClean="0">
                <a:sym typeface="宋体" pitchFamily="2" charset="-122"/>
              </a:rPr>
              <a:t>    </a:t>
            </a:r>
            <a:r>
              <a:rPr lang="zh-CN" altLang="en-US" sz="2800" dirty="0" smtClean="0"/>
              <a:t>新版合同修订原则与意义</a:t>
            </a:r>
            <a:endParaRPr lang="zh-CN" altLang="en-US" sz="2800" dirty="0" smtClean="0">
              <a:sym typeface="宋体" pitchFamily="2" charset="-122"/>
            </a:endParaRPr>
          </a:p>
          <a:p>
            <a:pPr marL="0" indent="0">
              <a:buNone/>
            </a:pPr>
            <a:r>
              <a:rPr lang="zh-CN" altLang="en-US" sz="2800" dirty="0">
                <a:sym typeface="宋体" pitchFamily="2" charset="-122"/>
              </a:rPr>
              <a:t> </a:t>
            </a:r>
            <a:r>
              <a:rPr lang="zh-CN" altLang="en-US" sz="2800" dirty="0" smtClean="0">
                <a:sym typeface="宋体" pitchFamily="2" charset="-122"/>
              </a:rPr>
              <a:t> </a:t>
            </a:r>
            <a:r>
              <a:rPr lang="en-US" altLang="zh-CN" sz="2800" dirty="0" smtClean="0"/>
              <a:t>PART3  </a:t>
            </a:r>
            <a:r>
              <a:rPr lang="zh-CN" altLang="en-US" sz="2800" dirty="0" smtClean="0"/>
              <a:t> </a:t>
            </a:r>
            <a:r>
              <a:rPr lang="en-US" altLang="zh-CN" sz="2800" dirty="0" smtClean="0"/>
              <a:t> </a:t>
            </a:r>
            <a:r>
              <a:rPr lang="zh-CN" altLang="en-US" sz="2800" dirty="0" smtClean="0"/>
              <a:t>新版合同重点条文解读</a:t>
            </a:r>
          </a:p>
          <a:p>
            <a:pPr marL="0" indent="0">
              <a:buNone/>
            </a:pPr>
            <a:r>
              <a:rPr lang="en-US" altLang="zh-CN" sz="2800" dirty="0" smtClean="0">
                <a:sym typeface="宋体" pitchFamily="2" charset="-122"/>
              </a:rPr>
              <a:t> </a:t>
            </a:r>
            <a:r>
              <a:rPr lang="zh-CN" altLang="en-US" sz="2800" dirty="0" smtClean="0">
                <a:sym typeface="宋体" pitchFamily="2" charset="-122"/>
              </a:rPr>
              <a:t> </a:t>
            </a:r>
            <a:r>
              <a:rPr lang="en-US" altLang="zh-CN" sz="2800" dirty="0" smtClean="0"/>
              <a:t>PART4</a:t>
            </a:r>
            <a:r>
              <a:rPr lang="zh-CN" altLang="en-US" sz="2800" dirty="0" smtClean="0">
                <a:sym typeface="宋体" pitchFamily="2" charset="-122"/>
              </a:rPr>
              <a:t>    预拌混凝土供应合同常见争议与</a:t>
            </a:r>
            <a:r>
              <a:rPr lang="zh-CN" altLang="en-US" sz="2800" dirty="0">
                <a:sym typeface="宋体" pitchFamily="2" charset="-122"/>
              </a:rPr>
              <a:t> </a:t>
            </a:r>
            <a:r>
              <a:rPr lang="zh-CN" altLang="en-US" sz="2800" dirty="0" smtClean="0">
                <a:sym typeface="宋体" pitchFamily="2" charset="-122"/>
              </a:rPr>
              <a:t>防控</a:t>
            </a:r>
          </a:p>
          <a:p>
            <a:pPr marL="0" indent="0">
              <a:buNone/>
            </a:pPr>
            <a:r>
              <a:rPr lang="zh-CN" altLang="en-US" sz="2800" dirty="0">
                <a:sym typeface="宋体" pitchFamily="2" charset="-122"/>
              </a:rPr>
              <a:t> </a:t>
            </a:r>
            <a:r>
              <a:rPr lang="zh-CN" altLang="en-US" sz="2800" dirty="0" smtClean="0">
                <a:sym typeface="宋体" pitchFamily="2" charset="-122"/>
              </a:rPr>
              <a:t> </a:t>
            </a:r>
            <a:r>
              <a:rPr lang="en-US" altLang="zh-CN" sz="2800" dirty="0" smtClean="0"/>
              <a:t>PART5</a:t>
            </a:r>
            <a:r>
              <a:rPr lang="zh-CN" altLang="en-US" sz="2800" dirty="0" smtClean="0"/>
              <a:t>    提高欠款清收效率的因素分析</a:t>
            </a:r>
            <a:r>
              <a:rPr lang="zh-CN" altLang="en-US" sz="2800" dirty="0" smtClean="0">
                <a:sym typeface="宋体" pitchFamily="2" charset="-122"/>
              </a:rPr>
              <a:t>          </a:t>
            </a:r>
          </a:p>
          <a:p>
            <a:pPr marL="0" indent="0">
              <a:buFont typeface="Arial" pitchFamily="34" charset="0"/>
              <a:buNone/>
            </a:pPr>
            <a:r>
              <a:rPr lang="zh-CN" altLang="en-US" sz="2800" dirty="0" smtClean="0">
                <a:sym typeface="宋体" pitchFamily="2" charset="-122"/>
              </a:rPr>
              <a:t>                </a:t>
            </a:r>
            <a:endParaRPr lang="zh-CN" altLang="en-US" sz="2800" dirty="0" smtClean="0"/>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title"/>
          </p:nvPr>
        </p:nvSpPr>
        <p:spPr/>
        <p:txBody>
          <a:bodyPr/>
          <a:lstStyle/>
          <a:p>
            <a:endParaRPr kumimoji="1" lang="zh-CN" altLang="en-US" smtClean="0"/>
          </a:p>
        </p:txBody>
      </p:sp>
      <p:sp>
        <p:nvSpPr>
          <p:cNvPr id="33794" name="内容占位符 2"/>
          <p:cNvSpPr>
            <a:spLocks noGrp="1"/>
          </p:cNvSpPr>
          <p:nvPr>
            <p:ph idx="1"/>
          </p:nvPr>
        </p:nvSpPr>
        <p:spPr/>
        <p:txBody>
          <a:bodyPr/>
          <a:lstStyle/>
          <a:p>
            <a:r>
              <a:rPr lang="en-US" altLang="zh-CN" smtClean="0"/>
              <a:t>2017</a:t>
            </a:r>
            <a:r>
              <a:rPr lang="zh-CN" altLang="en-US" smtClean="0"/>
              <a:t>版：</a:t>
            </a:r>
          </a:p>
          <a:p>
            <a:r>
              <a:rPr lang="en-US" altLang="zh-CN" sz="2400" smtClean="0"/>
              <a:t>7.4</a:t>
            </a:r>
            <a:r>
              <a:rPr lang="zh-CN" altLang="zh-CN" sz="2400" smtClean="0"/>
              <a:t>本合同甲方如为工程建设单位或其他非直接施工的单位，甲方应协调工程施工单位作好本合同履行配合工作，施工单位所完成的本合同约定应由甲方完成的各项工作，视为甲方履行合同。</a:t>
            </a:r>
            <a:endParaRPr lang="zh-CN" altLang="en-US" sz="2400" smtClean="0"/>
          </a:p>
          <a:p>
            <a:r>
              <a:rPr lang="en-US" altLang="zh-CN" sz="2400" smtClean="0"/>
              <a:t>7.5</a:t>
            </a:r>
            <a:r>
              <a:rPr lang="zh-CN" altLang="zh-CN" sz="2400" smtClean="0"/>
              <a:t>甲方连续三十日未要求乙方供应预拌混凝土，视为本合同预拌混凝土供应结束，甲方须按合同约定付清预拌混凝土尾款，但乙方愿意继续供应预拌混凝土或甲乙双方另有约定除外。</a:t>
            </a:r>
            <a:endParaRPr lang="en-US" altLang="zh-CN" sz="2400" smtClean="0">
              <a:latin typeface="楷体" pitchFamily="49" charset="-122"/>
              <a:ea typeface="楷体" pitchFamily="49" charset="-122"/>
            </a:endParaRPr>
          </a:p>
          <a:p>
            <a:endParaRPr kumimoji="1" lang="zh-CN" altLang="en-US" smtClean="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a:spLocks noGrp="1" noChangeArrowheads="1"/>
          </p:cNvSpPr>
          <p:nvPr>
            <p:ph type="title"/>
          </p:nvPr>
        </p:nvSpPr>
        <p:spPr>
          <a:xfrm>
            <a:off x="260350" y="1116013"/>
            <a:ext cx="8623300" cy="1143000"/>
          </a:xfrm>
        </p:spPr>
        <p:txBody>
          <a:bodyPr/>
          <a:lstStyle/>
          <a:p>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34818" name="内容占位符 2"/>
          <p:cNvSpPr>
            <a:spLocks noGrp="1" noChangeArrowheads="1"/>
          </p:cNvSpPr>
          <p:nvPr>
            <p:ph idx="1"/>
          </p:nvPr>
        </p:nvSpPr>
        <p:spPr>
          <a:xfrm>
            <a:off x="457200" y="2259013"/>
            <a:ext cx="8229600" cy="2722562"/>
          </a:xfrm>
          <a:ln>
            <a:solidFill>
              <a:srgbClr val="C00000"/>
            </a:solidFill>
            <a:miter lim="800000"/>
            <a:headEnd/>
            <a:tailEnd/>
          </a:ln>
        </p:spPr>
        <p:txBody>
          <a:bodyPr/>
          <a:lstStyle/>
          <a:p>
            <a:pPr marL="0" indent="0">
              <a:buFont typeface="Arial" pitchFamily="34" charset="0"/>
              <a:buNone/>
            </a:pPr>
            <a:r>
              <a:rPr lang="zh-CN" altLang="en-US" sz="2400" dirty="0" smtClean="0"/>
              <a:t>（七）、违约责任</a:t>
            </a:r>
            <a:endParaRPr lang="zh-CN" altLang="en-US" sz="2800" dirty="0" smtClean="0"/>
          </a:p>
          <a:p>
            <a:pPr marL="0" indent="0">
              <a:buFont typeface="Arial" pitchFamily="34" charset="0"/>
              <a:buNone/>
            </a:pPr>
            <a:r>
              <a:rPr lang="zh-CN" altLang="en-US" sz="2400" dirty="0" smtClean="0"/>
              <a:t>          单方终止或解除；</a:t>
            </a:r>
          </a:p>
          <a:p>
            <a:pPr marL="0" indent="0">
              <a:buFont typeface="Arial" pitchFamily="34" charset="0"/>
              <a:buNone/>
            </a:pPr>
            <a:r>
              <a:rPr lang="zh-CN" altLang="en-US" sz="2400" dirty="0" smtClean="0"/>
              <a:t>        </a:t>
            </a:r>
          </a:p>
          <a:p>
            <a:pPr marL="0" indent="0">
              <a:buFont typeface="Arial" pitchFamily="34" charset="0"/>
              <a:buNone/>
            </a:pPr>
            <a:r>
              <a:rPr lang="zh-CN" altLang="en-US" sz="2400" dirty="0" smtClean="0"/>
              <a:t>          逾期付款；</a:t>
            </a:r>
          </a:p>
          <a:p>
            <a:pPr marL="0" indent="0">
              <a:buFont typeface="Arial" pitchFamily="34" charset="0"/>
              <a:buNone/>
            </a:pPr>
            <a:endParaRPr lang="zh-CN" altLang="en-US" sz="2400" dirty="0" smtClean="0"/>
          </a:p>
          <a:p>
            <a:pPr marL="0" indent="0">
              <a:buFont typeface="Arial" pitchFamily="34" charset="0"/>
              <a:buNone/>
            </a:pPr>
            <a:r>
              <a:rPr lang="zh-CN" altLang="en-US" sz="2400" dirty="0" smtClean="0"/>
              <a:t>          主张权利费用</a:t>
            </a:r>
            <a:r>
              <a:rPr lang="zh-CN" altLang="en-US" sz="2400" dirty="0"/>
              <a:t>，</a:t>
            </a:r>
            <a:r>
              <a:rPr lang="zh-CN" altLang="en-US" sz="2400" dirty="0" smtClean="0"/>
              <a:t>律师等。</a:t>
            </a:r>
          </a:p>
          <a:p>
            <a:pPr marL="0" indent="0">
              <a:buFont typeface="Arial" pitchFamily="34" charset="0"/>
              <a:buNone/>
            </a:pPr>
            <a:endParaRPr lang="zh-CN" altLang="en-US" sz="2800" dirty="0" smtClean="0">
              <a:latin typeface="楷体" pitchFamily="49" charset="-122"/>
              <a:ea typeface="楷体" pitchFamily="49" charset="-122"/>
            </a:endParaRPr>
          </a:p>
        </p:txBody>
      </p:sp>
      <p:sp>
        <p:nvSpPr>
          <p:cNvPr id="4" name="菱形 3"/>
          <p:cNvSpPr/>
          <p:nvPr/>
        </p:nvSpPr>
        <p:spPr>
          <a:xfrm>
            <a:off x="827088" y="2708275"/>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5" name="菱形 4"/>
          <p:cNvSpPr/>
          <p:nvPr/>
        </p:nvSpPr>
        <p:spPr>
          <a:xfrm>
            <a:off x="827088" y="3597275"/>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6" name="菱形 5"/>
          <p:cNvSpPr/>
          <p:nvPr/>
        </p:nvSpPr>
        <p:spPr>
          <a:xfrm>
            <a:off x="827088" y="4457700"/>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noChangeArrowheads="1"/>
          </p:cNvSpPr>
          <p:nvPr>
            <p:ph type="title"/>
          </p:nvPr>
        </p:nvSpPr>
        <p:spPr>
          <a:xfrm>
            <a:off x="323850" y="1165225"/>
            <a:ext cx="8496300" cy="777875"/>
          </a:xfrm>
        </p:spPr>
        <p:txBody>
          <a:bodyPr/>
          <a:lstStyle/>
          <a:p>
            <a:r>
              <a:rPr lang="zh-CN" altLang="en-US" dirty="0" smtClean="0">
                <a:sym typeface="宋体" pitchFamily="2" charset="-122"/>
              </a:rPr>
              <a:t> </a:t>
            </a:r>
            <a:r>
              <a:rPr lang="en-US" altLang="zh-CN" dirty="0">
                <a:sym typeface="宋体" pitchFamily="2" charset="-122"/>
              </a:rPr>
              <a:t>PART3</a:t>
            </a:r>
            <a:r>
              <a:rPr lang="zh-CN" altLang="en-US" dirty="0">
                <a:sym typeface="宋体" pitchFamily="2" charset="-122"/>
              </a:rPr>
              <a:t>  新合同重点条文解读</a:t>
            </a:r>
            <a:endParaRPr lang="zh-CN" altLang="en-US" dirty="0" smtClean="0"/>
          </a:p>
        </p:txBody>
      </p:sp>
      <p:sp>
        <p:nvSpPr>
          <p:cNvPr id="35842" name="内容占位符 2"/>
          <p:cNvSpPr>
            <a:spLocks noGrp="1" noChangeArrowheads="1"/>
          </p:cNvSpPr>
          <p:nvPr>
            <p:ph idx="1"/>
          </p:nvPr>
        </p:nvSpPr>
        <p:spPr>
          <a:xfrm>
            <a:off x="438150" y="2092325"/>
            <a:ext cx="8496300" cy="4073525"/>
          </a:xfrm>
          <a:ln>
            <a:solidFill>
              <a:srgbClr val="C00000"/>
            </a:solidFill>
            <a:miter lim="800000"/>
            <a:headEnd/>
            <a:tailEnd/>
          </a:ln>
        </p:spPr>
        <p:txBody>
          <a:bodyPr/>
          <a:lstStyle/>
          <a:p>
            <a:pPr marL="0" indent="0">
              <a:buFont typeface="Arial" pitchFamily="34" charset="0"/>
              <a:buNone/>
            </a:pPr>
            <a:r>
              <a:rPr lang="zh-CN" altLang="en-US" sz="2400" dirty="0" smtClean="0"/>
              <a:t>（八）、争议解决方式及其他</a:t>
            </a:r>
          </a:p>
          <a:p>
            <a:pPr marL="0" indent="0">
              <a:buNone/>
            </a:pPr>
            <a:r>
              <a:rPr lang="zh-CN" altLang="en-US" sz="2400" dirty="0" smtClean="0"/>
              <a:t>          争议解决方式约定              诉讼</a:t>
            </a:r>
            <a:r>
              <a:rPr lang="zh-CN" altLang="en-US" sz="2400" dirty="0"/>
              <a:t>与仲裁</a:t>
            </a:r>
          </a:p>
          <a:p>
            <a:pPr marL="0" indent="0">
              <a:buFont typeface="Arial" pitchFamily="34" charset="0"/>
              <a:buNone/>
            </a:pPr>
            <a:endParaRPr lang="zh-CN" altLang="en-US" sz="2400" dirty="0" smtClean="0"/>
          </a:p>
          <a:p>
            <a:pPr marL="0" indent="0">
              <a:buFont typeface="Arial" pitchFamily="34" charset="0"/>
              <a:buNone/>
            </a:pPr>
            <a:r>
              <a:rPr lang="zh-CN" altLang="en-US" sz="2400" dirty="0" smtClean="0"/>
              <a:t>          联系方式</a:t>
            </a:r>
          </a:p>
          <a:p>
            <a:pPr marL="0" indent="0">
              <a:buFont typeface="Arial" pitchFamily="34" charset="0"/>
              <a:buNone/>
            </a:pPr>
            <a:r>
              <a:rPr lang="zh-CN" altLang="en-US" sz="2400" dirty="0" smtClean="0"/>
              <a:t>          </a:t>
            </a:r>
          </a:p>
          <a:p>
            <a:pPr marL="0" indent="0">
              <a:buFont typeface="Arial" pitchFamily="34" charset="0"/>
              <a:buNone/>
            </a:pPr>
            <a:r>
              <a:rPr lang="zh-CN" altLang="en-US" sz="2400" dirty="0" smtClean="0"/>
              <a:t>          写明“税号”</a:t>
            </a:r>
          </a:p>
        </p:txBody>
      </p:sp>
      <p:sp>
        <p:nvSpPr>
          <p:cNvPr id="2" name="菱形 1"/>
          <p:cNvSpPr/>
          <p:nvPr/>
        </p:nvSpPr>
        <p:spPr>
          <a:xfrm>
            <a:off x="814388" y="2495550"/>
            <a:ext cx="296862" cy="493713"/>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3" name="菱形 2"/>
          <p:cNvSpPr/>
          <p:nvPr/>
        </p:nvSpPr>
        <p:spPr>
          <a:xfrm>
            <a:off x="814388" y="3471863"/>
            <a:ext cx="296862" cy="493712"/>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4" name="菱形 3"/>
          <p:cNvSpPr/>
          <p:nvPr/>
        </p:nvSpPr>
        <p:spPr>
          <a:xfrm>
            <a:off x="814388" y="4318000"/>
            <a:ext cx="296862" cy="495300"/>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08720"/>
            <a:ext cx="8229600" cy="864096"/>
          </a:xfrm>
        </p:spPr>
        <p:txBody>
          <a:bodyPr/>
          <a:lstStyle/>
          <a:p>
            <a:r>
              <a:rPr lang="en-US" altLang="zh-CN" dirty="0">
                <a:sym typeface="宋体" pitchFamily="2" charset="-122"/>
              </a:rPr>
              <a:t>PART3</a:t>
            </a:r>
            <a:r>
              <a:rPr lang="zh-CN" altLang="en-US" dirty="0">
                <a:sym typeface="宋体" pitchFamily="2" charset="-122"/>
              </a:rPr>
              <a:t>  新合同重点条文解读</a:t>
            </a:r>
            <a:endParaRPr kumimoji="1" lang="zh-CN" altLang="en-US" dirty="0"/>
          </a:p>
        </p:txBody>
      </p:sp>
      <p:sp>
        <p:nvSpPr>
          <p:cNvPr id="3" name="内容占位符 2"/>
          <p:cNvSpPr>
            <a:spLocks noGrp="1"/>
          </p:cNvSpPr>
          <p:nvPr>
            <p:ph idx="1"/>
          </p:nvPr>
        </p:nvSpPr>
        <p:spPr>
          <a:xfrm>
            <a:off x="457200" y="1988840"/>
            <a:ext cx="8229600" cy="4137323"/>
          </a:xfrm>
        </p:spPr>
        <p:txBody>
          <a:bodyPr/>
          <a:lstStyle/>
          <a:p>
            <a:r>
              <a:rPr kumimoji="1" lang="zh-CN" altLang="en-US" dirty="0" smtClean="0"/>
              <a:t>（九）、签字与盖章</a:t>
            </a:r>
          </a:p>
          <a:p>
            <a:r>
              <a:rPr kumimoji="1" lang="zh-CN" altLang="en-US" dirty="0"/>
              <a:t> </a:t>
            </a:r>
            <a:r>
              <a:rPr kumimoji="1" lang="zh-CN" altLang="en-US" dirty="0" smtClean="0"/>
              <a:t>      要不要签字？</a:t>
            </a:r>
          </a:p>
          <a:p>
            <a:r>
              <a:rPr kumimoji="1" lang="zh-CN" altLang="en-US" dirty="0"/>
              <a:t> </a:t>
            </a:r>
            <a:r>
              <a:rPr kumimoji="1" lang="zh-CN" altLang="en-US" dirty="0" smtClean="0"/>
              <a:t>      盖什么章：公章、合同章</a:t>
            </a:r>
          </a:p>
          <a:p>
            <a:r>
              <a:rPr kumimoji="1" lang="zh-CN" altLang="en-US" dirty="0"/>
              <a:t> </a:t>
            </a:r>
            <a:r>
              <a:rPr kumimoji="1" lang="zh-CN" altLang="en-US" dirty="0" smtClean="0"/>
              <a:t>                          项目经理部章</a:t>
            </a:r>
          </a:p>
          <a:p>
            <a:r>
              <a:rPr kumimoji="1" lang="zh-CN" altLang="en-US" dirty="0"/>
              <a:t> </a:t>
            </a:r>
            <a:r>
              <a:rPr kumimoji="1" lang="zh-CN" altLang="en-US" dirty="0" smtClean="0"/>
              <a:t>                           技术（资料）专用章</a:t>
            </a:r>
          </a:p>
          <a:p>
            <a:r>
              <a:rPr kumimoji="1" lang="zh-CN" altLang="en-US" dirty="0"/>
              <a:t> </a:t>
            </a:r>
            <a:r>
              <a:rPr kumimoji="1" lang="zh-CN" altLang="en-US" dirty="0" smtClean="0"/>
              <a:t>                          “签合同无效”印章</a:t>
            </a:r>
          </a:p>
          <a:p>
            <a:pPr marL="0" indent="0">
              <a:buNone/>
            </a:pPr>
            <a:endParaRPr kumimoji="1" lang="zh-CN" altLang="en-US" dirty="0"/>
          </a:p>
        </p:txBody>
      </p:sp>
      <p:sp>
        <p:nvSpPr>
          <p:cNvPr id="4" name="菱形 3"/>
          <p:cNvSpPr/>
          <p:nvPr/>
        </p:nvSpPr>
        <p:spPr>
          <a:xfrm>
            <a:off x="1043608" y="2708920"/>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5" name="菱形 4"/>
          <p:cNvSpPr/>
          <p:nvPr/>
        </p:nvSpPr>
        <p:spPr>
          <a:xfrm>
            <a:off x="1043608" y="3280748"/>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1519651414"/>
      </p:ext>
    </p:extLst>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2218258"/>
          </a:xfrm>
        </p:spPr>
        <p:txBody>
          <a:bodyPr/>
          <a:lstStyle/>
          <a:p>
            <a:r>
              <a:rPr lang="en-US" altLang="zh-CN" dirty="0">
                <a:sym typeface="宋体" pitchFamily="2" charset="-122"/>
              </a:rPr>
              <a:t>PART3</a:t>
            </a:r>
            <a:r>
              <a:rPr lang="zh-CN" altLang="en-US" dirty="0">
                <a:sym typeface="宋体" pitchFamily="2" charset="-122"/>
              </a:rPr>
              <a:t>  新合同重点条文解读</a:t>
            </a:r>
            <a:endParaRPr kumimoji="1" lang="zh-CN" altLang="en-US" dirty="0"/>
          </a:p>
        </p:txBody>
      </p:sp>
      <p:sp>
        <p:nvSpPr>
          <p:cNvPr id="3" name="内容占位符 2"/>
          <p:cNvSpPr>
            <a:spLocks noGrp="1"/>
          </p:cNvSpPr>
          <p:nvPr>
            <p:ph idx="1"/>
          </p:nvPr>
        </p:nvSpPr>
        <p:spPr>
          <a:xfrm>
            <a:off x="457200" y="2276872"/>
            <a:ext cx="8229600" cy="3849291"/>
          </a:xfrm>
        </p:spPr>
        <p:txBody>
          <a:bodyPr/>
          <a:lstStyle/>
          <a:p>
            <a:r>
              <a:rPr kumimoji="1" lang="zh-CN" altLang="en-US" dirty="0" smtClean="0"/>
              <a:t>（</a:t>
            </a:r>
            <a:r>
              <a:rPr kumimoji="1" lang="zh-CN" altLang="en-US" dirty="0" smtClean="0"/>
              <a:t>十）注意事项</a:t>
            </a:r>
          </a:p>
          <a:p>
            <a:r>
              <a:rPr kumimoji="1" lang="zh-CN" altLang="en-US" dirty="0" smtClean="0"/>
              <a:t>      </a:t>
            </a:r>
            <a:r>
              <a:rPr kumimoji="1" lang="en-US" altLang="zh-CN" dirty="0" smtClean="0"/>
              <a:t>1､</a:t>
            </a:r>
            <a:r>
              <a:rPr kumimoji="1" lang="zh-CN" altLang="en-US" dirty="0" smtClean="0"/>
              <a:t>合理填充</a:t>
            </a:r>
          </a:p>
          <a:p>
            <a:r>
              <a:rPr kumimoji="1" lang="zh-CN" altLang="en-US" dirty="0"/>
              <a:t> </a:t>
            </a:r>
            <a:r>
              <a:rPr kumimoji="1" lang="zh-CN" altLang="en-US" dirty="0" smtClean="0"/>
              <a:t>     </a:t>
            </a:r>
            <a:r>
              <a:rPr kumimoji="1" lang="en-US" altLang="zh-CN" dirty="0" smtClean="0"/>
              <a:t>2､</a:t>
            </a:r>
            <a:r>
              <a:rPr kumimoji="1" lang="zh-CN" altLang="en-US" dirty="0" smtClean="0"/>
              <a:t>增加、修改条款提示</a:t>
            </a:r>
          </a:p>
          <a:p>
            <a:r>
              <a:rPr kumimoji="1" lang="zh-CN" altLang="en-US" dirty="0"/>
              <a:t> </a:t>
            </a:r>
            <a:r>
              <a:rPr kumimoji="1" lang="zh-CN" altLang="en-US" dirty="0" smtClean="0"/>
              <a:t>     </a:t>
            </a:r>
            <a:r>
              <a:rPr kumimoji="1" lang="en-US" altLang="zh-CN" dirty="0" smtClean="0"/>
              <a:t>3､</a:t>
            </a:r>
            <a:r>
              <a:rPr kumimoji="1" lang="zh-CN" altLang="en-US" dirty="0" smtClean="0"/>
              <a:t>主文不变原则</a:t>
            </a:r>
            <a:endParaRPr kumimoji="1" lang="zh-CN" altLang="en-US" dirty="0"/>
          </a:p>
        </p:txBody>
      </p:sp>
    </p:spTree>
    <p:extLst>
      <p:ext uri="{BB962C8B-B14F-4D97-AF65-F5344CB8AC3E}">
        <p14:creationId xmlns:p14="http://schemas.microsoft.com/office/powerpoint/2010/main" val="1782774841"/>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268760"/>
            <a:ext cx="8229600" cy="720080"/>
          </a:xfrm>
        </p:spPr>
        <p:txBody>
          <a:bodyPr/>
          <a:lstStyle/>
          <a:p>
            <a:r>
              <a:rPr lang="en-US" altLang="zh-CN" dirty="0" smtClean="0">
                <a:sym typeface="宋体" pitchFamily="2" charset="-122"/>
              </a:rPr>
              <a:t>PART4</a:t>
            </a:r>
            <a:r>
              <a:rPr lang="zh-CN" altLang="en-US" dirty="0" smtClean="0">
                <a:sym typeface="宋体" pitchFamily="2" charset="-122"/>
              </a:rPr>
              <a:t>  混凝土供应合同常见争议与防控</a:t>
            </a:r>
            <a:endParaRPr kumimoji="1" lang="zh-CN" altLang="en-US" dirty="0"/>
          </a:p>
        </p:txBody>
      </p:sp>
      <p:sp>
        <p:nvSpPr>
          <p:cNvPr id="3" name="内容占位符 2"/>
          <p:cNvSpPr>
            <a:spLocks noGrp="1"/>
          </p:cNvSpPr>
          <p:nvPr>
            <p:ph idx="1"/>
          </p:nvPr>
        </p:nvSpPr>
        <p:spPr>
          <a:xfrm>
            <a:off x="1907704" y="3025850"/>
            <a:ext cx="5400600" cy="3100313"/>
          </a:xfrm>
        </p:spPr>
        <p:txBody>
          <a:bodyPr/>
          <a:lstStyle/>
          <a:p>
            <a:pPr marL="0" indent="0">
              <a:buNone/>
            </a:pPr>
            <a:r>
              <a:rPr lang="zh-CN" altLang="en-US" dirty="0">
                <a:sym typeface="宋体" pitchFamily="2" charset="-122"/>
              </a:rPr>
              <a:t> </a:t>
            </a:r>
            <a:r>
              <a:rPr lang="zh-CN" altLang="en-US" dirty="0" smtClean="0">
                <a:sym typeface="宋体" pitchFamily="2" charset="-122"/>
              </a:rPr>
              <a:t>               合同</a:t>
            </a:r>
            <a:r>
              <a:rPr lang="zh-CN" altLang="en-US" dirty="0">
                <a:sym typeface="宋体" pitchFamily="2" charset="-122"/>
              </a:rPr>
              <a:t>主体争议     </a:t>
            </a:r>
            <a:endParaRPr lang="zh-CN" altLang="en-US" dirty="0" smtClean="0">
              <a:sym typeface="宋体" pitchFamily="2" charset="-122"/>
            </a:endParaRPr>
          </a:p>
          <a:p>
            <a:pPr marL="0" indent="0">
              <a:buNone/>
            </a:pPr>
            <a:r>
              <a:rPr lang="zh-CN" altLang="en-US" dirty="0" smtClean="0">
                <a:sym typeface="宋体" pitchFamily="2" charset="-122"/>
              </a:rPr>
              <a:t>    </a:t>
            </a:r>
            <a:r>
              <a:rPr lang="zh-CN" altLang="en-US" dirty="0">
                <a:sym typeface="宋体" pitchFamily="2" charset="-122"/>
              </a:rPr>
              <a:t> </a:t>
            </a:r>
            <a:r>
              <a:rPr lang="zh-CN" altLang="en-US" dirty="0" smtClean="0">
                <a:sym typeface="宋体" pitchFamily="2" charset="-122"/>
              </a:rPr>
              <a:t>      合同</a:t>
            </a:r>
            <a:r>
              <a:rPr lang="zh-CN" altLang="en-US" dirty="0">
                <a:sym typeface="宋体" pitchFamily="2" charset="-122"/>
              </a:rPr>
              <a:t>价格</a:t>
            </a:r>
            <a:r>
              <a:rPr lang="zh-CN" altLang="en-US" dirty="0" smtClean="0">
                <a:sym typeface="宋体" pitchFamily="2" charset="-122"/>
              </a:rPr>
              <a:t>争议 </a:t>
            </a:r>
          </a:p>
          <a:p>
            <a:pPr marL="0" indent="0">
              <a:buNone/>
            </a:pPr>
            <a:r>
              <a:rPr lang="zh-CN" altLang="en-US" dirty="0" smtClean="0">
                <a:sym typeface="宋体" pitchFamily="2" charset="-122"/>
              </a:rPr>
              <a:t>       混凝土</a:t>
            </a:r>
            <a:r>
              <a:rPr lang="zh-CN" altLang="en-US" dirty="0">
                <a:sym typeface="宋体" pitchFamily="2" charset="-122"/>
              </a:rPr>
              <a:t>质量</a:t>
            </a:r>
            <a:r>
              <a:rPr lang="zh-CN" altLang="en-US" dirty="0" smtClean="0">
                <a:sym typeface="宋体" pitchFamily="2" charset="-122"/>
              </a:rPr>
              <a:t>争议</a:t>
            </a:r>
          </a:p>
          <a:p>
            <a:pPr marL="0" indent="0">
              <a:buNone/>
            </a:pPr>
            <a:r>
              <a:rPr lang="zh-CN" altLang="en-US" dirty="0" smtClean="0">
                <a:sym typeface="宋体" pitchFamily="2" charset="-122"/>
              </a:rPr>
              <a:t>  混凝土</a:t>
            </a:r>
            <a:r>
              <a:rPr lang="zh-CN" altLang="en-US" dirty="0">
                <a:sym typeface="宋体" pitchFamily="2" charset="-122"/>
              </a:rPr>
              <a:t>结算争议</a:t>
            </a:r>
          </a:p>
          <a:p>
            <a:endParaRPr kumimoji="1" lang="zh-CN" altLang="en-US" dirty="0"/>
          </a:p>
        </p:txBody>
      </p:sp>
      <p:sp>
        <p:nvSpPr>
          <p:cNvPr id="4" name="菱形 3"/>
          <p:cNvSpPr/>
          <p:nvPr/>
        </p:nvSpPr>
        <p:spPr>
          <a:xfrm>
            <a:off x="3059832" y="3056712"/>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5" name="菱形 4"/>
          <p:cNvSpPr/>
          <p:nvPr/>
        </p:nvSpPr>
        <p:spPr>
          <a:xfrm>
            <a:off x="2659664" y="3645024"/>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6" name="菱形 5"/>
          <p:cNvSpPr/>
          <p:nvPr/>
        </p:nvSpPr>
        <p:spPr>
          <a:xfrm>
            <a:off x="2195736" y="4187068"/>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7" name="菱形 6"/>
          <p:cNvSpPr/>
          <p:nvPr/>
        </p:nvSpPr>
        <p:spPr>
          <a:xfrm>
            <a:off x="1759272" y="4797152"/>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884312056"/>
      </p:ext>
    </p:extLst>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005840"/>
            <a:ext cx="8229600" cy="766976"/>
          </a:xfrm>
        </p:spPr>
        <p:txBody>
          <a:bodyPr/>
          <a:lstStyle/>
          <a:p>
            <a:r>
              <a:rPr kumimoji="1" lang="zh-CN" altLang="en-US" dirty="0" smtClean="0"/>
              <a:t/>
            </a:r>
            <a:br>
              <a:rPr kumimoji="1" lang="zh-CN" altLang="en-US" dirty="0" smtClean="0"/>
            </a:br>
            <a:r>
              <a:rPr kumimoji="1" lang="en-US" altLang="zh-CN" dirty="0" smtClean="0"/>
              <a:t>4-1</a:t>
            </a:r>
            <a:r>
              <a:rPr kumimoji="1" lang="zh-CN" altLang="en-US" dirty="0" smtClean="0"/>
              <a:t>关于</a:t>
            </a:r>
            <a:r>
              <a:rPr kumimoji="1" lang="zh-CN" altLang="en-US" dirty="0"/>
              <a:t>合同</a:t>
            </a:r>
            <a:r>
              <a:rPr kumimoji="1" lang="zh-CN" altLang="en-US" dirty="0" smtClean="0"/>
              <a:t>主体争议</a:t>
            </a:r>
            <a:r>
              <a:rPr kumimoji="1" lang="zh-CN" altLang="en-US" dirty="0"/>
              <a:t/>
            </a:r>
            <a:br>
              <a:rPr kumimoji="1" lang="zh-CN" altLang="en-US" dirty="0"/>
            </a:br>
            <a:endParaRPr kumimoji="1" lang="zh-CN" altLang="en-US" dirty="0"/>
          </a:p>
        </p:txBody>
      </p:sp>
      <p:sp>
        <p:nvSpPr>
          <p:cNvPr id="3" name="内容占位符 2"/>
          <p:cNvSpPr>
            <a:spLocks noGrp="1"/>
          </p:cNvSpPr>
          <p:nvPr>
            <p:ph idx="1"/>
          </p:nvPr>
        </p:nvSpPr>
        <p:spPr>
          <a:xfrm>
            <a:off x="457200" y="1772816"/>
            <a:ext cx="8229600" cy="4813995"/>
          </a:xfrm>
        </p:spPr>
        <p:txBody>
          <a:bodyPr/>
          <a:lstStyle/>
          <a:p>
            <a:r>
              <a:rPr kumimoji="1" lang="zh-CN" altLang="en-US" dirty="0" smtClean="0"/>
              <a:t>案例一：</a:t>
            </a:r>
          </a:p>
          <a:p>
            <a:r>
              <a:rPr kumimoji="1" lang="zh-CN" altLang="en-US" dirty="0"/>
              <a:t> </a:t>
            </a:r>
            <a:r>
              <a:rPr kumimoji="1" lang="zh-CN" altLang="en-US" dirty="0" smtClean="0"/>
              <a:t>   </a:t>
            </a:r>
            <a:r>
              <a:rPr kumimoji="1" lang="en-US" altLang="zh-CN" dirty="0" smtClean="0"/>
              <a:t>2012</a:t>
            </a:r>
            <a:r>
              <a:rPr kumimoji="1" lang="zh-CN" altLang="en-US" dirty="0" smtClean="0"/>
              <a:t>年某砼公司与某建筑公司就浦口一项目签订合同，甲方处加盖项目部章，经办人张某签字。后砼公司供应混凝土至现场，结算表由张某签字。因欠款诉至法院。    </a:t>
            </a:r>
          </a:p>
          <a:p>
            <a:r>
              <a:rPr kumimoji="1" lang="zh-CN" altLang="en-US" dirty="0"/>
              <a:t> </a:t>
            </a:r>
            <a:r>
              <a:rPr kumimoji="1" lang="zh-CN" altLang="en-US" dirty="0" smtClean="0"/>
              <a:t>   被告答辩：</a:t>
            </a:r>
            <a:r>
              <a:rPr kumimoji="1" lang="en-US" altLang="zh-CN" dirty="0" smtClean="0"/>
              <a:t>1､</a:t>
            </a:r>
            <a:r>
              <a:rPr kumimoji="1" lang="zh-CN" altLang="en-US" dirty="0" smtClean="0"/>
              <a:t>合同无效。印章中明显少了一个“限”字，是假章。</a:t>
            </a:r>
            <a:r>
              <a:rPr kumimoji="1" lang="en-US" altLang="zh-CN" dirty="0" smtClean="0"/>
              <a:t>2､</a:t>
            </a:r>
            <a:r>
              <a:rPr kumimoji="1" lang="zh-CN" altLang="en-US" dirty="0" smtClean="0"/>
              <a:t>张某不是项目经理，无权代理签合同。</a:t>
            </a:r>
            <a:r>
              <a:rPr kumimoji="1" lang="en-US" altLang="zh-CN" dirty="0" smtClean="0"/>
              <a:t>3､</a:t>
            </a:r>
            <a:r>
              <a:rPr kumimoji="1" lang="zh-CN" altLang="en-US" dirty="0" smtClean="0"/>
              <a:t>没有使用原告提供的混凝土。</a:t>
            </a:r>
            <a:endParaRPr kumimoji="1" lang="zh-CN" altLang="en-US" dirty="0"/>
          </a:p>
        </p:txBody>
      </p:sp>
    </p:spTree>
    <p:extLst>
      <p:ext uri="{BB962C8B-B14F-4D97-AF65-F5344CB8AC3E}">
        <p14:creationId xmlns:p14="http://schemas.microsoft.com/office/powerpoint/2010/main" val="1797055943"/>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zh-CN" altLang="en-US" dirty="0" smtClean="0"/>
              <a:t>案例二：</a:t>
            </a:r>
          </a:p>
          <a:p>
            <a:r>
              <a:rPr kumimoji="1" lang="zh-CN" altLang="en-US" dirty="0" smtClean="0"/>
              <a:t>某砼公司与某建筑公司签订合同，合同抬头与落款处均为建筑公司但只有祝某签字。后结算表也只有祝某签字。经查，祝某为建筑公司内部承包人，不是项目经理。增值税发票抬头为建筑公司、混凝土合格证显示使用单位、生产单位为双方。</a:t>
            </a:r>
          </a:p>
          <a:p>
            <a:r>
              <a:rPr kumimoji="1" lang="zh-CN" altLang="en-US" dirty="0" smtClean="0"/>
              <a:t>争议：建筑公司是否应当承担付款责任？</a:t>
            </a:r>
            <a:endParaRPr kumimoji="1" lang="zh-CN" altLang="en-US" dirty="0"/>
          </a:p>
        </p:txBody>
      </p:sp>
    </p:spTree>
    <p:extLst>
      <p:ext uri="{BB962C8B-B14F-4D97-AF65-F5344CB8AC3E}">
        <p14:creationId xmlns:p14="http://schemas.microsoft.com/office/powerpoint/2010/main" val="253851712"/>
      </p:ext>
    </p:extLst>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dirty="0"/>
          </a:p>
        </p:txBody>
      </p:sp>
      <p:sp>
        <p:nvSpPr>
          <p:cNvPr id="3" name="内容占位符 2"/>
          <p:cNvSpPr>
            <a:spLocks noGrp="1"/>
          </p:cNvSpPr>
          <p:nvPr>
            <p:ph idx="1"/>
          </p:nvPr>
        </p:nvSpPr>
        <p:spPr>
          <a:xfrm>
            <a:off x="965111" y="1600200"/>
            <a:ext cx="7721689" cy="4525963"/>
          </a:xfrm>
        </p:spPr>
        <p:txBody>
          <a:bodyPr/>
          <a:lstStyle/>
          <a:p>
            <a:pPr marL="0" indent="0">
              <a:buNone/>
            </a:pPr>
            <a:r>
              <a:rPr kumimoji="1" lang="zh-CN" altLang="en-US" dirty="0" smtClean="0"/>
              <a:t>    三种方式考察合同主体是否正确</a:t>
            </a:r>
          </a:p>
          <a:p>
            <a:r>
              <a:rPr kumimoji="1" lang="en-US" altLang="zh-CN" dirty="0" smtClean="0"/>
              <a:t>1､</a:t>
            </a:r>
            <a:r>
              <a:rPr kumimoji="1" lang="zh-CN" altLang="en-US" dirty="0" smtClean="0"/>
              <a:t>是否为合法印章、委托代理人</a:t>
            </a:r>
          </a:p>
          <a:p>
            <a:r>
              <a:rPr kumimoji="1" lang="en-US" altLang="zh-CN" dirty="0" smtClean="0"/>
              <a:t>2､</a:t>
            </a:r>
            <a:r>
              <a:rPr kumimoji="1" lang="zh-CN" altLang="en-US" dirty="0" smtClean="0"/>
              <a:t>虽为无权代理，是否被履行行为追认</a:t>
            </a:r>
          </a:p>
          <a:p>
            <a:r>
              <a:rPr kumimoji="1" lang="en-US" altLang="zh-CN" dirty="0" smtClean="0"/>
              <a:t>3､</a:t>
            </a:r>
            <a:r>
              <a:rPr kumimoji="1" lang="zh-CN" altLang="en-US" dirty="0" smtClean="0"/>
              <a:t>是否构成表见代理</a:t>
            </a:r>
            <a:endParaRPr kumimoji="1" lang="zh-CN" altLang="en-US" dirty="0"/>
          </a:p>
        </p:txBody>
      </p:sp>
      <p:sp>
        <p:nvSpPr>
          <p:cNvPr id="4" name="菱形 3"/>
          <p:cNvSpPr/>
          <p:nvPr/>
        </p:nvSpPr>
        <p:spPr>
          <a:xfrm>
            <a:off x="965111" y="1700808"/>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1261552643"/>
      </p:ext>
    </p:extLst>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64704"/>
            <a:ext cx="8229600" cy="1152128"/>
          </a:xfrm>
        </p:spPr>
        <p:txBody>
          <a:bodyPr/>
          <a:lstStyle/>
          <a:p>
            <a:r>
              <a:rPr kumimoji="1" lang="en-US" altLang="zh-CN" dirty="0" smtClean="0"/>
              <a:t>4-2</a:t>
            </a:r>
            <a:r>
              <a:rPr kumimoji="1" lang="zh-CN" altLang="en-US" dirty="0"/>
              <a:t> </a:t>
            </a:r>
            <a:r>
              <a:rPr kumimoji="1" lang="zh-CN" altLang="en-US" dirty="0" smtClean="0"/>
              <a:t>合同价格争议</a:t>
            </a:r>
            <a:r>
              <a:rPr kumimoji="1" lang="zh-CN" altLang="en-US" dirty="0"/>
              <a:t>与预防</a:t>
            </a:r>
          </a:p>
        </p:txBody>
      </p:sp>
      <p:sp>
        <p:nvSpPr>
          <p:cNvPr id="3" name="内容占位符 2"/>
          <p:cNvSpPr>
            <a:spLocks noGrp="1"/>
          </p:cNvSpPr>
          <p:nvPr>
            <p:ph idx="1"/>
          </p:nvPr>
        </p:nvSpPr>
        <p:spPr>
          <a:xfrm>
            <a:off x="457200" y="1772816"/>
            <a:ext cx="8229600" cy="5085184"/>
          </a:xfrm>
        </p:spPr>
        <p:txBody>
          <a:bodyPr/>
          <a:lstStyle/>
          <a:p>
            <a:pPr marL="0" indent="0">
              <a:buNone/>
            </a:pPr>
            <a:r>
              <a:rPr kumimoji="1" lang="zh-CN" altLang="en-US" dirty="0" smtClean="0"/>
              <a:t>案例三： 某公司承建塞虹桥立交工程，合同中仅约定到Ｃ</a:t>
            </a:r>
            <a:r>
              <a:rPr kumimoji="1" lang="en-US" altLang="zh-CN" dirty="0" smtClean="0"/>
              <a:t>50</a:t>
            </a:r>
            <a:r>
              <a:rPr kumimoji="1" lang="zh-CN" altLang="en-US" dirty="0" smtClean="0"/>
              <a:t>价格未约定Ｃ</a:t>
            </a:r>
            <a:r>
              <a:rPr kumimoji="1" lang="en-US" altLang="zh-CN" dirty="0" smtClean="0"/>
              <a:t>60</a:t>
            </a:r>
            <a:r>
              <a:rPr kumimoji="1" lang="zh-CN" altLang="en-US" dirty="0" smtClean="0"/>
              <a:t>及纤维价格。合同履行中供应了约</a:t>
            </a:r>
            <a:r>
              <a:rPr kumimoji="1" lang="en-US" altLang="zh-CN" dirty="0" smtClean="0"/>
              <a:t>5000</a:t>
            </a:r>
            <a:r>
              <a:rPr kumimoji="1" lang="zh-CN" altLang="en-US" dirty="0" smtClean="0"/>
              <a:t>方Ｃ</a:t>
            </a:r>
            <a:r>
              <a:rPr kumimoji="1" lang="en-US" altLang="zh-CN" dirty="0" smtClean="0"/>
              <a:t>50</a:t>
            </a:r>
            <a:r>
              <a:rPr kumimoji="1" lang="zh-CN" altLang="en-US" dirty="0" smtClean="0"/>
              <a:t>纤维混凝土、</a:t>
            </a:r>
            <a:r>
              <a:rPr kumimoji="1" lang="en-US" altLang="zh-CN" dirty="0" smtClean="0"/>
              <a:t>3000</a:t>
            </a:r>
            <a:r>
              <a:rPr kumimoji="1" lang="zh-CN" altLang="en-US" dirty="0" smtClean="0"/>
              <a:t>方Ｃ</a:t>
            </a:r>
            <a:r>
              <a:rPr kumimoji="1" lang="en-US" altLang="zh-CN" dirty="0" smtClean="0"/>
              <a:t>60</a:t>
            </a:r>
            <a:r>
              <a:rPr kumimoji="1" lang="zh-CN" altLang="en-US" dirty="0" smtClean="0"/>
              <a:t>纤维混凝土。办理结算时，第一张结算表将Ｃ</a:t>
            </a:r>
            <a:r>
              <a:rPr kumimoji="1" lang="en-US" altLang="zh-CN" dirty="0" smtClean="0"/>
              <a:t>50</a:t>
            </a:r>
            <a:r>
              <a:rPr kumimoji="1" lang="zh-CN" altLang="en-US" dirty="0" smtClean="0"/>
              <a:t>纤维、Ｃ</a:t>
            </a:r>
            <a:r>
              <a:rPr kumimoji="1" lang="en-US" altLang="zh-CN" dirty="0" smtClean="0"/>
              <a:t>60</a:t>
            </a:r>
            <a:r>
              <a:rPr kumimoji="1" lang="zh-CN" altLang="en-US" dirty="0" smtClean="0"/>
              <a:t>纤维全部按Ｃ</a:t>
            </a:r>
            <a:r>
              <a:rPr kumimoji="1" lang="en-US" altLang="zh-CN" dirty="0" smtClean="0"/>
              <a:t>50</a:t>
            </a:r>
            <a:r>
              <a:rPr kumimoji="1" lang="zh-CN" altLang="en-US" dirty="0" smtClean="0"/>
              <a:t>价格计价。第二张结算表备注：</a:t>
            </a:r>
            <a:r>
              <a:rPr kumimoji="1" lang="zh-CN" altLang="en-US" dirty="0"/>
              <a:t>Ｃ</a:t>
            </a:r>
            <a:r>
              <a:rPr kumimoji="1" lang="en-US" altLang="zh-CN" dirty="0"/>
              <a:t>50</a:t>
            </a:r>
            <a:r>
              <a:rPr kumimoji="1" lang="zh-CN" altLang="en-US" dirty="0"/>
              <a:t>纤维、Ｃ</a:t>
            </a:r>
            <a:r>
              <a:rPr kumimoji="1" lang="en-US" altLang="zh-CN" dirty="0"/>
              <a:t>60</a:t>
            </a:r>
            <a:r>
              <a:rPr kumimoji="1" lang="zh-CN" altLang="en-US" dirty="0" smtClean="0"/>
              <a:t>纤维价格为暂定。</a:t>
            </a:r>
          </a:p>
          <a:p>
            <a:r>
              <a:rPr kumimoji="1" lang="zh-CN" altLang="en-US" dirty="0" smtClean="0"/>
              <a:t>争议：纤维</a:t>
            </a:r>
            <a:r>
              <a:rPr kumimoji="1" lang="en-US" altLang="zh-CN" dirty="0" smtClean="0"/>
              <a:t>､</a:t>
            </a:r>
            <a:r>
              <a:rPr kumimoji="1" lang="zh-CN" altLang="en-US" dirty="0" smtClean="0"/>
              <a:t>Ｃ</a:t>
            </a:r>
            <a:r>
              <a:rPr kumimoji="1" lang="en-US" altLang="zh-CN" dirty="0" smtClean="0"/>
              <a:t>60</a:t>
            </a:r>
            <a:r>
              <a:rPr kumimoji="1" lang="zh-CN" altLang="en-US" dirty="0" smtClean="0"/>
              <a:t>是否应当单独计价、如何确定价格？</a:t>
            </a:r>
            <a:endParaRPr kumimoji="1" lang="zh-CN" altLang="en-US" dirty="0"/>
          </a:p>
        </p:txBody>
      </p:sp>
    </p:spTree>
    <p:extLst>
      <p:ext uri="{BB962C8B-B14F-4D97-AF65-F5344CB8AC3E}">
        <p14:creationId xmlns:p14="http://schemas.microsoft.com/office/powerpoint/2010/main" val="286978113"/>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124744"/>
            <a:ext cx="8229600" cy="576064"/>
          </a:xfrm>
        </p:spPr>
        <p:txBody>
          <a:bodyPr/>
          <a:lstStyle/>
          <a:p>
            <a:r>
              <a:rPr lang="en-US" altLang="zh-CN" dirty="0" smtClean="0">
                <a:sym typeface="宋体" pitchFamily="2" charset="-122"/>
              </a:rPr>
              <a:t>PART1</a:t>
            </a:r>
            <a:r>
              <a:rPr lang="zh-CN" altLang="en-US" dirty="0" smtClean="0">
                <a:sym typeface="宋体" pitchFamily="2" charset="-122"/>
              </a:rPr>
              <a:t> </a:t>
            </a:r>
            <a:r>
              <a:rPr kumimoji="1" lang="zh-CN" altLang="en-US" dirty="0" smtClean="0"/>
              <a:t>预拌混凝土供合同的特点</a:t>
            </a:r>
            <a:endParaRPr kumimoji="1" lang="zh-CN" altLang="en-US" dirty="0"/>
          </a:p>
        </p:txBody>
      </p:sp>
      <p:sp>
        <p:nvSpPr>
          <p:cNvPr id="3" name="内容占位符 2"/>
          <p:cNvSpPr>
            <a:spLocks noGrp="1"/>
          </p:cNvSpPr>
          <p:nvPr>
            <p:ph idx="1"/>
          </p:nvPr>
        </p:nvSpPr>
        <p:spPr>
          <a:xfrm>
            <a:off x="827584" y="2204864"/>
            <a:ext cx="7859216" cy="3921299"/>
          </a:xfrm>
        </p:spPr>
        <p:txBody>
          <a:bodyPr/>
          <a:lstStyle/>
          <a:p>
            <a:r>
              <a:rPr kumimoji="1" lang="zh-CN" altLang="en-US" dirty="0" smtClean="0"/>
              <a:t>一、合同有哪些特点？</a:t>
            </a:r>
          </a:p>
          <a:p>
            <a:r>
              <a:rPr kumimoji="1" lang="zh-CN" altLang="en-US" dirty="0" smtClean="0"/>
              <a:t>    </a:t>
            </a:r>
            <a:r>
              <a:rPr kumimoji="1" lang="en-US" altLang="zh-CN" dirty="0" smtClean="0"/>
              <a:t>1､</a:t>
            </a:r>
            <a:r>
              <a:rPr kumimoji="1" lang="zh-CN" altLang="en-US" dirty="0" smtClean="0"/>
              <a:t>合同履行周期长</a:t>
            </a:r>
          </a:p>
          <a:p>
            <a:r>
              <a:rPr kumimoji="1" lang="zh-CN" altLang="en-US" dirty="0" smtClean="0"/>
              <a:t>    </a:t>
            </a:r>
            <a:r>
              <a:rPr kumimoji="1" lang="en-US" altLang="zh-CN" dirty="0" smtClean="0"/>
              <a:t>2</a:t>
            </a:r>
            <a:r>
              <a:rPr kumimoji="1" lang="en-US" altLang="zh-CN" dirty="0"/>
              <a:t>､</a:t>
            </a:r>
            <a:r>
              <a:rPr kumimoji="1" lang="zh-CN" altLang="en-US" dirty="0"/>
              <a:t>产品计量困难</a:t>
            </a:r>
            <a:endParaRPr kumimoji="1" lang="zh-CN" altLang="en-US" dirty="0" smtClean="0"/>
          </a:p>
          <a:p>
            <a:r>
              <a:rPr kumimoji="1" lang="zh-CN" altLang="en-US" dirty="0" smtClean="0"/>
              <a:t>    </a:t>
            </a:r>
            <a:r>
              <a:rPr kumimoji="1" lang="en-US" altLang="zh-CN" dirty="0" smtClean="0"/>
              <a:t>3､</a:t>
            </a:r>
            <a:r>
              <a:rPr kumimoji="1" lang="zh-CN" altLang="en-US" dirty="0" smtClean="0"/>
              <a:t>产品验收程序复杂</a:t>
            </a:r>
          </a:p>
          <a:p>
            <a:r>
              <a:rPr kumimoji="1" lang="zh-CN" altLang="en-US" dirty="0" smtClean="0"/>
              <a:t>    </a:t>
            </a:r>
            <a:r>
              <a:rPr kumimoji="1" lang="en-US" altLang="zh-CN" dirty="0" smtClean="0"/>
              <a:t>4､</a:t>
            </a:r>
            <a:r>
              <a:rPr kumimoji="1" lang="zh-CN" altLang="en-US" dirty="0" smtClean="0"/>
              <a:t>产品质量控制过程复杂 </a:t>
            </a:r>
          </a:p>
          <a:p>
            <a:r>
              <a:rPr kumimoji="1" lang="zh-CN" altLang="en-US" dirty="0" smtClean="0"/>
              <a:t>    </a:t>
            </a:r>
            <a:r>
              <a:rPr kumimoji="1" lang="en-US" altLang="zh-CN" dirty="0" smtClean="0"/>
              <a:t>5､</a:t>
            </a:r>
            <a:r>
              <a:rPr kumimoji="1" lang="zh-CN" altLang="en-US" dirty="0" smtClean="0"/>
              <a:t>垫资金额大、期限长、追债难</a:t>
            </a:r>
          </a:p>
          <a:p>
            <a:endParaRPr kumimoji="1" lang="zh-CN" altLang="en-US" dirty="0"/>
          </a:p>
        </p:txBody>
      </p:sp>
    </p:spTree>
    <p:extLst>
      <p:ext uri="{BB962C8B-B14F-4D97-AF65-F5344CB8AC3E}">
        <p14:creationId xmlns:p14="http://schemas.microsoft.com/office/powerpoint/2010/main" val="2052943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zh-CN" altLang="en-US" dirty="0" smtClean="0"/>
              <a:t>案例四：</a:t>
            </a:r>
          </a:p>
          <a:p>
            <a:r>
              <a:rPr kumimoji="1" lang="zh-CN" altLang="en-US" dirty="0"/>
              <a:t> </a:t>
            </a:r>
            <a:r>
              <a:rPr kumimoji="1" lang="zh-CN" altLang="en-US" dirty="0" smtClean="0"/>
              <a:t>   在某工程中砼公司进行了多次调价，施工单位只在调价函上加盖了“资料专用章”。在每次结算表上均注明“量已核，价格由公司最终确定。”因调价部分增加金额大约有</a:t>
            </a:r>
            <a:r>
              <a:rPr kumimoji="1" lang="en-US" altLang="zh-CN" dirty="0" smtClean="0"/>
              <a:t>50</a:t>
            </a:r>
            <a:r>
              <a:rPr kumimoji="1" lang="zh-CN" altLang="en-US" dirty="0" smtClean="0"/>
              <a:t>余万元，双方产生争议，导致诉讼。</a:t>
            </a:r>
          </a:p>
          <a:p>
            <a:r>
              <a:rPr kumimoji="1" lang="zh-CN" altLang="en-US" dirty="0" smtClean="0"/>
              <a:t>争议：调价是否有效？</a:t>
            </a:r>
            <a:endParaRPr kumimoji="1" lang="zh-CN" altLang="en-US" dirty="0"/>
          </a:p>
        </p:txBody>
      </p:sp>
    </p:spTree>
    <p:extLst>
      <p:ext uri="{BB962C8B-B14F-4D97-AF65-F5344CB8AC3E}">
        <p14:creationId xmlns:p14="http://schemas.microsoft.com/office/powerpoint/2010/main" val="28012193"/>
      </p:ext>
    </p:extLst>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
            </a:r>
            <a:br>
              <a:rPr kumimoji="1" lang="zh-CN" altLang="en-US" dirty="0" smtClean="0"/>
            </a:br>
            <a:r>
              <a:rPr kumimoji="1" lang="zh-CN" altLang="en-US" dirty="0"/>
              <a:t/>
            </a:r>
            <a:br>
              <a:rPr kumimoji="1" lang="zh-CN" altLang="en-US" dirty="0"/>
            </a:br>
            <a:endParaRPr kumimoji="1" lang="zh-CN" altLang="en-US" dirty="0"/>
          </a:p>
        </p:txBody>
      </p:sp>
      <p:sp>
        <p:nvSpPr>
          <p:cNvPr id="3" name="内容占位符 2"/>
          <p:cNvSpPr>
            <a:spLocks noGrp="1"/>
          </p:cNvSpPr>
          <p:nvPr>
            <p:ph idx="1"/>
          </p:nvPr>
        </p:nvSpPr>
        <p:spPr>
          <a:xfrm>
            <a:off x="457200" y="1628800"/>
            <a:ext cx="8229600" cy="4896544"/>
          </a:xfrm>
        </p:spPr>
        <p:txBody>
          <a:bodyPr/>
          <a:lstStyle/>
          <a:p>
            <a:r>
              <a:rPr kumimoji="1" lang="zh-CN" altLang="en-US" sz="2800" dirty="0"/>
              <a:t> </a:t>
            </a:r>
            <a:r>
              <a:rPr kumimoji="1" lang="zh-CN" altLang="en-US" sz="2800" dirty="0" smtClean="0"/>
              <a:t>   约定</a:t>
            </a:r>
            <a:r>
              <a:rPr kumimoji="1" lang="zh-CN" altLang="en-US" sz="2800" dirty="0"/>
              <a:t>不清或没有约定的争议</a:t>
            </a:r>
          </a:p>
          <a:p>
            <a:r>
              <a:rPr kumimoji="1" lang="zh-CN" altLang="en-US" sz="2800" dirty="0" smtClean="0"/>
              <a:t>    合同</a:t>
            </a:r>
            <a:r>
              <a:rPr kumimoji="1" lang="zh-CN" altLang="en-US" sz="2800" dirty="0"/>
              <a:t>中价格条款充分满填</a:t>
            </a:r>
            <a:r>
              <a:rPr kumimoji="1" lang="zh-CN" altLang="en-US" sz="2800" dirty="0" smtClean="0"/>
              <a:t>。</a:t>
            </a:r>
          </a:p>
          <a:p>
            <a:endParaRPr kumimoji="1" lang="zh-CN" altLang="en-US" sz="2800" dirty="0"/>
          </a:p>
          <a:p>
            <a:r>
              <a:rPr kumimoji="1" lang="zh-CN" altLang="en-US" sz="2800" dirty="0" smtClean="0"/>
              <a:t>   调整</a:t>
            </a:r>
            <a:r>
              <a:rPr kumimoji="1" lang="zh-CN" altLang="en-US" sz="2800" dirty="0"/>
              <a:t>价格的</a:t>
            </a:r>
            <a:r>
              <a:rPr kumimoji="1" lang="zh-CN" altLang="en-US" sz="2800" dirty="0" smtClean="0"/>
              <a:t>争议       要求</a:t>
            </a:r>
            <a:r>
              <a:rPr kumimoji="1" lang="zh-CN" altLang="en-US" sz="2800" dirty="0"/>
              <a:t>涨价    要求</a:t>
            </a:r>
            <a:r>
              <a:rPr kumimoji="1" lang="zh-CN" altLang="en-US" sz="2800" dirty="0" smtClean="0"/>
              <a:t>降价</a:t>
            </a:r>
            <a:endParaRPr kumimoji="1" lang="zh-CN" altLang="en-US" sz="2800" dirty="0"/>
          </a:p>
          <a:p>
            <a:pPr marL="315913" indent="92075">
              <a:buNone/>
            </a:pPr>
            <a:r>
              <a:rPr kumimoji="1" lang="zh-CN" altLang="en-US" sz="2800" dirty="0" smtClean="0"/>
              <a:t>（</a:t>
            </a:r>
            <a:r>
              <a:rPr kumimoji="1" lang="en-US" altLang="zh-CN" sz="2800" dirty="0" smtClean="0"/>
              <a:t>1</a:t>
            </a:r>
            <a:r>
              <a:rPr kumimoji="1" lang="zh-CN" altLang="en-US" sz="2800" dirty="0" smtClean="0"/>
              <a:t>）</a:t>
            </a:r>
            <a:r>
              <a:rPr kumimoji="1" lang="zh-CN" altLang="en-US" sz="2800" dirty="0" smtClean="0">
                <a:solidFill>
                  <a:srgbClr val="FF0000"/>
                </a:solidFill>
              </a:rPr>
              <a:t>在</a:t>
            </a:r>
            <a:r>
              <a:rPr kumimoji="1" lang="en-US" altLang="zh-CN" sz="2800" dirty="0" smtClean="0">
                <a:solidFill>
                  <a:srgbClr val="FF0000"/>
                </a:solidFill>
              </a:rPr>
              <a:t>7.6</a:t>
            </a:r>
            <a:r>
              <a:rPr kumimoji="1" lang="zh-CN" altLang="en-US" sz="2800" dirty="0" smtClean="0">
                <a:solidFill>
                  <a:srgbClr val="FF0000"/>
                </a:solidFill>
              </a:rPr>
              <a:t>条以黑体字约定调价条款；</a:t>
            </a:r>
          </a:p>
          <a:p>
            <a:pPr marL="315913" indent="92075">
              <a:buNone/>
            </a:pPr>
            <a:r>
              <a:rPr kumimoji="1" lang="zh-CN" altLang="en-US" sz="2800" dirty="0" smtClean="0"/>
              <a:t>（</a:t>
            </a:r>
            <a:r>
              <a:rPr kumimoji="1" lang="en-US" altLang="zh-CN" sz="2800" dirty="0" smtClean="0"/>
              <a:t>2</a:t>
            </a:r>
            <a:r>
              <a:rPr kumimoji="1" lang="zh-CN" altLang="en-US" sz="2800" dirty="0" smtClean="0"/>
              <a:t>）调价签字</a:t>
            </a:r>
            <a:r>
              <a:rPr kumimoji="1" lang="zh-CN" altLang="en-US" sz="2800" dirty="0"/>
              <a:t>人身份、印章与合同是否</a:t>
            </a:r>
            <a:r>
              <a:rPr kumimoji="1" lang="zh-CN" altLang="en-US" sz="2800" dirty="0" smtClean="0"/>
              <a:t>一致；</a:t>
            </a:r>
          </a:p>
          <a:p>
            <a:pPr marL="315913" indent="92075">
              <a:buNone/>
            </a:pPr>
            <a:r>
              <a:rPr kumimoji="1" lang="zh-CN" altLang="en-US" sz="2800" dirty="0" smtClean="0"/>
              <a:t>（</a:t>
            </a:r>
            <a:r>
              <a:rPr kumimoji="1" lang="en-US" altLang="zh-CN" sz="2800" dirty="0" smtClean="0"/>
              <a:t>3</a:t>
            </a:r>
            <a:r>
              <a:rPr kumimoji="1" lang="zh-CN" altLang="en-US" sz="2800" dirty="0" smtClean="0"/>
              <a:t>）结算表价格是否与调价一致。</a:t>
            </a:r>
            <a:endParaRPr kumimoji="1" lang="zh-CN" altLang="en-US" sz="2800" dirty="0"/>
          </a:p>
          <a:p>
            <a:endParaRPr kumimoji="1" lang="zh-CN" altLang="en-US" dirty="0"/>
          </a:p>
          <a:p>
            <a:endParaRPr kumimoji="1" lang="zh-CN" altLang="en-US" dirty="0"/>
          </a:p>
        </p:txBody>
      </p:sp>
      <p:sp>
        <p:nvSpPr>
          <p:cNvPr id="4" name="菱形 3"/>
          <p:cNvSpPr/>
          <p:nvPr/>
        </p:nvSpPr>
        <p:spPr>
          <a:xfrm>
            <a:off x="755576" y="1772816"/>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5" name="菱形 4"/>
          <p:cNvSpPr/>
          <p:nvPr/>
        </p:nvSpPr>
        <p:spPr>
          <a:xfrm>
            <a:off x="755575" y="3210495"/>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830201151"/>
      </p:ext>
    </p:extLst>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
            </a:r>
            <a:br>
              <a:rPr kumimoji="1" lang="zh-CN" altLang="en-US" dirty="0" smtClean="0"/>
            </a:br>
            <a:r>
              <a:rPr kumimoji="1" lang="zh-CN" altLang="en-US" dirty="0" smtClean="0"/>
              <a:t/>
            </a:r>
            <a:br>
              <a:rPr kumimoji="1" lang="zh-CN" altLang="en-US" dirty="0" smtClean="0"/>
            </a:br>
            <a:r>
              <a:rPr kumimoji="1" lang="en-US" altLang="zh-CN" dirty="0" smtClean="0"/>
              <a:t>4-3</a:t>
            </a:r>
            <a:r>
              <a:rPr kumimoji="1" lang="zh-CN" altLang="en-US" dirty="0"/>
              <a:t> </a:t>
            </a:r>
            <a:r>
              <a:rPr kumimoji="1" lang="zh-CN" altLang="en-US" dirty="0" smtClean="0"/>
              <a:t> 混凝土质量争议与处理</a:t>
            </a:r>
            <a:endParaRPr kumimoji="1" lang="zh-CN" altLang="en-US" dirty="0"/>
          </a:p>
        </p:txBody>
      </p:sp>
      <p:sp>
        <p:nvSpPr>
          <p:cNvPr id="3" name="内容占位符 2"/>
          <p:cNvSpPr>
            <a:spLocks noGrp="1"/>
          </p:cNvSpPr>
          <p:nvPr>
            <p:ph sz="half" idx="1"/>
          </p:nvPr>
        </p:nvSpPr>
        <p:spPr>
          <a:xfrm>
            <a:off x="1259632" y="2564904"/>
            <a:ext cx="3236168" cy="3561259"/>
          </a:xfrm>
        </p:spPr>
        <p:txBody>
          <a:bodyPr/>
          <a:lstStyle/>
          <a:p>
            <a:pPr marL="0" indent="0">
              <a:buNone/>
            </a:pPr>
            <a:r>
              <a:rPr kumimoji="1" lang="zh-CN" altLang="en-US" dirty="0" smtClean="0"/>
              <a:t>     强度</a:t>
            </a:r>
          </a:p>
          <a:p>
            <a:pPr marL="0" indent="0">
              <a:buNone/>
            </a:pPr>
            <a:r>
              <a:rPr kumimoji="1" lang="zh-CN" altLang="en-US" dirty="0" smtClean="0"/>
              <a:t>     裂缝</a:t>
            </a:r>
          </a:p>
          <a:p>
            <a:pPr marL="0" indent="0">
              <a:buNone/>
            </a:pPr>
            <a:r>
              <a:rPr kumimoji="1" lang="zh-CN" altLang="en-US" dirty="0" smtClean="0"/>
              <a:t>     炭化深度</a:t>
            </a:r>
          </a:p>
          <a:p>
            <a:pPr marL="0" indent="0">
              <a:buNone/>
            </a:pPr>
            <a:r>
              <a:rPr kumimoji="1" lang="zh-CN" altLang="en-US" dirty="0" smtClean="0"/>
              <a:t>  </a:t>
            </a:r>
            <a:endParaRPr kumimoji="1" lang="zh-CN" altLang="en-US" dirty="0"/>
          </a:p>
        </p:txBody>
      </p:sp>
      <p:sp>
        <p:nvSpPr>
          <p:cNvPr id="4" name="内容占位符 3"/>
          <p:cNvSpPr>
            <a:spLocks noGrp="1"/>
          </p:cNvSpPr>
          <p:nvPr>
            <p:ph sz="half" idx="2"/>
          </p:nvPr>
        </p:nvSpPr>
        <p:spPr>
          <a:xfrm>
            <a:off x="4648200" y="2564904"/>
            <a:ext cx="4038600" cy="3561259"/>
          </a:xfrm>
        </p:spPr>
        <p:txBody>
          <a:bodyPr/>
          <a:lstStyle/>
          <a:p>
            <a:r>
              <a:rPr kumimoji="1" lang="zh-CN" altLang="en-US" dirty="0" smtClean="0"/>
              <a:t>注意</a:t>
            </a:r>
            <a:r>
              <a:rPr kumimoji="1" lang="zh-CN" altLang="en-US" dirty="0"/>
              <a:t>事项</a:t>
            </a:r>
          </a:p>
          <a:p>
            <a:pPr marL="712788" indent="-339725"/>
            <a:r>
              <a:rPr kumimoji="1" lang="en-US" altLang="zh-CN" dirty="0"/>
              <a:t>1､</a:t>
            </a:r>
            <a:r>
              <a:rPr kumimoji="1" lang="zh-CN" altLang="en-US" dirty="0"/>
              <a:t>早期证据</a:t>
            </a:r>
            <a:r>
              <a:rPr kumimoji="1" lang="zh-CN" altLang="en-US" dirty="0" smtClean="0"/>
              <a:t>收集</a:t>
            </a:r>
            <a:endParaRPr kumimoji="1" lang="zh-CN" altLang="en-US" dirty="0"/>
          </a:p>
          <a:p>
            <a:pPr marL="712788" indent="-339725"/>
            <a:r>
              <a:rPr kumimoji="1" lang="en-US" altLang="zh-CN" dirty="0"/>
              <a:t>2､</a:t>
            </a:r>
            <a:r>
              <a:rPr kumimoji="1" lang="zh-CN" altLang="en-US" dirty="0"/>
              <a:t>及时解</a:t>
            </a:r>
          </a:p>
          <a:p>
            <a:endParaRPr kumimoji="1" lang="zh-CN" altLang="en-US" dirty="0"/>
          </a:p>
        </p:txBody>
      </p:sp>
      <p:sp>
        <p:nvSpPr>
          <p:cNvPr id="5" name="菱形 4"/>
          <p:cNvSpPr/>
          <p:nvPr/>
        </p:nvSpPr>
        <p:spPr>
          <a:xfrm>
            <a:off x="1403647" y="2691543"/>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7" name="菱形 6"/>
          <p:cNvSpPr/>
          <p:nvPr/>
        </p:nvSpPr>
        <p:spPr>
          <a:xfrm>
            <a:off x="1403647" y="3262492"/>
            <a:ext cx="296863" cy="40656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8" name="菱形 7"/>
          <p:cNvSpPr/>
          <p:nvPr/>
        </p:nvSpPr>
        <p:spPr>
          <a:xfrm>
            <a:off x="1403647" y="3848583"/>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921591409"/>
      </p:ext>
    </p:extLst>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
            </a:r>
            <a:br>
              <a:rPr kumimoji="1" lang="zh-CN" altLang="en-US" dirty="0" smtClean="0"/>
            </a:br>
            <a:r>
              <a:rPr kumimoji="1" lang="zh-CN" altLang="en-US" dirty="0"/>
              <a:t/>
            </a:r>
            <a:br>
              <a:rPr kumimoji="1" lang="zh-CN" altLang="en-US" dirty="0"/>
            </a:br>
            <a:r>
              <a:rPr kumimoji="1" lang="en-US" altLang="zh-CN" dirty="0" smtClean="0"/>
              <a:t>4-3</a:t>
            </a:r>
            <a:r>
              <a:rPr kumimoji="1" lang="zh-CN" altLang="en-US" dirty="0" smtClean="0"/>
              <a:t>   混凝土结算争议类型与预防</a:t>
            </a:r>
            <a:endParaRPr kumimoji="1" lang="zh-CN" altLang="en-US" dirty="0"/>
          </a:p>
        </p:txBody>
      </p:sp>
      <p:sp>
        <p:nvSpPr>
          <p:cNvPr id="3" name="内容占位符 2"/>
          <p:cNvSpPr>
            <a:spLocks noGrp="1"/>
          </p:cNvSpPr>
          <p:nvPr>
            <p:ph sz="half" idx="1"/>
          </p:nvPr>
        </p:nvSpPr>
        <p:spPr>
          <a:xfrm>
            <a:off x="457200" y="2492896"/>
            <a:ext cx="4038600" cy="3633267"/>
          </a:xfrm>
        </p:spPr>
        <p:txBody>
          <a:bodyPr/>
          <a:lstStyle/>
          <a:p>
            <a:r>
              <a:rPr kumimoji="1" lang="en-US" altLang="zh-CN" dirty="0" smtClean="0"/>
              <a:t>1､</a:t>
            </a:r>
            <a:r>
              <a:rPr kumimoji="1" lang="zh-CN" altLang="en-US" dirty="0" smtClean="0"/>
              <a:t>结算人员争议</a:t>
            </a:r>
          </a:p>
          <a:p>
            <a:endParaRPr kumimoji="1" lang="zh-CN" altLang="en-US" dirty="0" smtClean="0"/>
          </a:p>
          <a:p>
            <a:r>
              <a:rPr kumimoji="1" lang="en-US" altLang="zh-CN" dirty="0" smtClean="0"/>
              <a:t>2､</a:t>
            </a:r>
            <a:r>
              <a:rPr kumimoji="1" lang="zh-CN" altLang="en-US" dirty="0" smtClean="0"/>
              <a:t>结算量争议</a:t>
            </a:r>
          </a:p>
          <a:p>
            <a:pPr marL="0" indent="0">
              <a:buNone/>
            </a:pPr>
            <a:r>
              <a:rPr kumimoji="1" lang="zh-CN" altLang="en-US" dirty="0"/>
              <a:t> </a:t>
            </a:r>
            <a:r>
              <a:rPr kumimoji="1" lang="zh-CN" altLang="en-US" dirty="0" smtClean="0"/>
              <a:t>   图纸结算争议预防</a:t>
            </a:r>
          </a:p>
          <a:p>
            <a:pPr marL="0" indent="0">
              <a:buNone/>
            </a:pPr>
            <a:r>
              <a:rPr kumimoji="1" lang="zh-CN" altLang="en-US" dirty="0"/>
              <a:t> </a:t>
            </a:r>
            <a:r>
              <a:rPr kumimoji="1" lang="zh-CN" altLang="en-US" dirty="0" smtClean="0"/>
              <a:t>    </a:t>
            </a:r>
          </a:p>
        </p:txBody>
      </p:sp>
      <p:sp>
        <p:nvSpPr>
          <p:cNvPr id="5" name="内容占位符 4"/>
          <p:cNvSpPr>
            <a:spLocks noGrp="1"/>
          </p:cNvSpPr>
          <p:nvPr>
            <p:ph sz="half" idx="2"/>
          </p:nvPr>
        </p:nvSpPr>
        <p:spPr>
          <a:xfrm>
            <a:off x="4572000" y="3541749"/>
            <a:ext cx="4038600" cy="1917043"/>
          </a:xfrm>
          <a:solidFill>
            <a:schemeClr val="bg1">
              <a:alpha val="67000"/>
            </a:schemeClr>
          </a:solidFill>
        </p:spPr>
        <p:txBody>
          <a:bodyPr/>
          <a:lstStyle/>
          <a:p>
            <a:pPr marL="0" indent="0">
              <a:buNone/>
            </a:pPr>
            <a:r>
              <a:rPr kumimoji="1" lang="zh-CN" altLang="en-US" dirty="0"/>
              <a:t> 明确</a:t>
            </a:r>
            <a:r>
              <a:rPr kumimoji="1" lang="zh-CN" altLang="en-US" dirty="0" smtClean="0"/>
              <a:t>图纸提供</a:t>
            </a:r>
            <a:endParaRPr kumimoji="1" lang="zh-CN" altLang="en-US" dirty="0"/>
          </a:p>
          <a:p>
            <a:pPr marL="0" indent="0">
              <a:buNone/>
            </a:pPr>
            <a:r>
              <a:rPr kumimoji="1" lang="zh-CN" altLang="en-US" dirty="0" smtClean="0"/>
              <a:t> </a:t>
            </a:r>
            <a:r>
              <a:rPr kumimoji="1" lang="zh-CN" altLang="en-US" dirty="0"/>
              <a:t>作好进度</a:t>
            </a:r>
            <a:r>
              <a:rPr kumimoji="1" lang="zh-CN" altLang="en-US" dirty="0" smtClean="0"/>
              <a:t>结</a:t>
            </a:r>
            <a:r>
              <a:rPr kumimoji="1" lang="zh-CN" altLang="en-US" dirty="0"/>
              <a:t>约</a:t>
            </a:r>
            <a:r>
              <a:rPr kumimoji="1" lang="zh-CN" altLang="en-US" dirty="0" smtClean="0"/>
              <a:t>定</a:t>
            </a:r>
          </a:p>
          <a:p>
            <a:pPr marL="0" indent="0">
              <a:buNone/>
            </a:pPr>
            <a:r>
              <a:rPr kumimoji="1" lang="zh-CN" altLang="en-US" dirty="0" smtClean="0"/>
              <a:t> 图纸</a:t>
            </a:r>
            <a:r>
              <a:rPr kumimoji="1" lang="zh-CN" altLang="en-US" dirty="0"/>
              <a:t>提供义务</a:t>
            </a:r>
          </a:p>
          <a:p>
            <a:endParaRPr kumimoji="1" lang="zh-CN" altLang="en-US" dirty="0"/>
          </a:p>
        </p:txBody>
      </p:sp>
      <p:sp>
        <p:nvSpPr>
          <p:cNvPr id="4" name="菱形 3"/>
          <p:cNvSpPr/>
          <p:nvPr/>
        </p:nvSpPr>
        <p:spPr>
          <a:xfrm>
            <a:off x="457200" y="4343809"/>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6" name="左大括号 5"/>
          <p:cNvSpPr/>
          <p:nvPr/>
        </p:nvSpPr>
        <p:spPr>
          <a:xfrm>
            <a:off x="4199764" y="3789040"/>
            <a:ext cx="448436" cy="14224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Tree>
    <p:extLst>
      <p:ext uri="{BB962C8B-B14F-4D97-AF65-F5344CB8AC3E}">
        <p14:creationId xmlns:p14="http://schemas.microsoft.com/office/powerpoint/2010/main" val="89331713"/>
      </p:ext>
    </p:extLst>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en-US" altLang="zh-CN" dirty="0"/>
              <a:t>3､</a:t>
            </a:r>
            <a:r>
              <a:rPr kumimoji="1" lang="zh-CN" altLang="en-US" dirty="0"/>
              <a:t>结算金额</a:t>
            </a:r>
            <a:r>
              <a:rPr kumimoji="1" lang="zh-CN" altLang="en-US" dirty="0" smtClean="0"/>
              <a:t>争议</a:t>
            </a:r>
          </a:p>
          <a:p>
            <a:r>
              <a:rPr kumimoji="1" lang="zh-CN" altLang="en-US" dirty="0"/>
              <a:t> </a:t>
            </a:r>
            <a:r>
              <a:rPr kumimoji="1" lang="zh-CN" altLang="en-US" dirty="0" smtClean="0"/>
              <a:t>解决：</a:t>
            </a:r>
            <a:endParaRPr kumimoji="1" lang="zh-CN" altLang="en-US" dirty="0"/>
          </a:p>
          <a:p>
            <a:pPr marL="0" indent="0">
              <a:buNone/>
            </a:pPr>
            <a:r>
              <a:rPr kumimoji="1" lang="zh-CN" altLang="en-US" dirty="0"/>
              <a:t>（</a:t>
            </a:r>
            <a:r>
              <a:rPr kumimoji="1" lang="en-US" altLang="zh-CN" dirty="0"/>
              <a:t>1</a:t>
            </a:r>
            <a:r>
              <a:rPr kumimoji="1" lang="zh-CN" altLang="en-US" dirty="0"/>
              <a:t>）增加：</a:t>
            </a:r>
            <a:r>
              <a:rPr kumimoji="1" lang="en-US" altLang="zh-CN" dirty="0"/>
              <a:t>4.7.1</a:t>
            </a:r>
            <a:r>
              <a:rPr kumimoji="1" lang="zh-CN" altLang="en-US" dirty="0"/>
              <a:t>对结算量、价有异议的，应当在</a:t>
            </a:r>
            <a:r>
              <a:rPr kumimoji="1" lang="en-US" altLang="zh-CN" dirty="0"/>
              <a:t>10</a:t>
            </a:r>
            <a:r>
              <a:rPr kumimoji="1" lang="zh-CN" altLang="en-US" dirty="0"/>
              <a:t>内提出，并具体说明，否则视为未提出异议。</a:t>
            </a:r>
          </a:p>
          <a:p>
            <a:pPr marL="0" indent="0">
              <a:buNone/>
            </a:pPr>
            <a:r>
              <a:rPr kumimoji="1" lang="zh-CN" altLang="en-US" dirty="0"/>
              <a:t>（</a:t>
            </a:r>
            <a:r>
              <a:rPr kumimoji="1" lang="en-US" altLang="zh-CN" dirty="0"/>
              <a:t>2</a:t>
            </a:r>
            <a:r>
              <a:rPr kumimoji="1" lang="zh-CN" altLang="en-US" dirty="0"/>
              <a:t>）决算表一式两份，买卖双方各执一份。</a:t>
            </a:r>
          </a:p>
          <a:p>
            <a:endParaRPr kumimoji="1" lang="zh-CN" altLang="en-US" dirty="0"/>
          </a:p>
        </p:txBody>
      </p:sp>
    </p:spTree>
    <p:extLst>
      <p:ext uri="{BB962C8B-B14F-4D97-AF65-F5344CB8AC3E}">
        <p14:creationId xmlns:p14="http://schemas.microsoft.com/office/powerpoint/2010/main" val="2045258507"/>
      </p:ext>
    </p:extLst>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en-US" altLang="zh-CN" dirty="0"/>
              <a:t>4</a:t>
            </a:r>
            <a:r>
              <a:rPr kumimoji="1" lang="en-US" altLang="zh-CN" dirty="0" smtClean="0"/>
              <a:t>､</a:t>
            </a:r>
            <a:r>
              <a:rPr kumimoji="1" lang="zh-CN" altLang="en-US" dirty="0"/>
              <a:t>付款时间</a:t>
            </a:r>
            <a:r>
              <a:rPr kumimoji="1" lang="zh-CN" altLang="en-US" dirty="0" smtClean="0"/>
              <a:t>争议</a:t>
            </a:r>
          </a:p>
          <a:p>
            <a:pPr marL="0" indent="0">
              <a:buNone/>
            </a:pPr>
            <a:r>
              <a:rPr kumimoji="1" lang="zh-CN" altLang="en-US" dirty="0" smtClean="0"/>
              <a:t>    案例五：某砼公司供应混凝土，约定工程竣工验收合格后付清余款</a:t>
            </a:r>
            <a:r>
              <a:rPr kumimoji="1" lang="en-US" altLang="zh-CN" dirty="0" smtClean="0"/>
              <a:t>20%</a:t>
            </a:r>
            <a:r>
              <a:rPr kumimoji="1" lang="zh-CN" altLang="en-US" dirty="0" smtClean="0"/>
              <a:t>。后因工程为部队工程，因内部原因建成后，未投入使用，也无法通过公开渠道查询工程竣工信息。导致尾款迟迟未付。</a:t>
            </a:r>
          </a:p>
          <a:p>
            <a:pPr marL="0" indent="0">
              <a:buNone/>
            </a:pPr>
            <a:r>
              <a:rPr kumimoji="1" lang="zh-CN" altLang="en-US" dirty="0"/>
              <a:t> </a:t>
            </a:r>
            <a:r>
              <a:rPr kumimoji="1" lang="zh-CN" altLang="en-US" dirty="0" smtClean="0"/>
              <a:t>   争议：</a:t>
            </a:r>
            <a:r>
              <a:rPr kumimoji="1" lang="en-US" altLang="zh-CN" dirty="0" smtClean="0"/>
              <a:t>20%</a:t>
            </a:r>
            <a:r>
              <a:rPr kumimoji="1" lang="zh-CN" altLang="en-US" dirty="0" smtClean="0"/>
              <a:t>尾款付款条款是否成就？</a:t>
            </a:r>
            <a:endParaRPr kumimoji="1" lang="zh-CN" altLang="en-US" dirty="0"/>
          </a:p>
        </p:txBody>
      </p:sp>
    </p:spTree>
    <p:extLst>
      <p:ext uri="{BB962C8B-B14F-4D97-AF65-F5344CB8AC3E}">
        <p14:creationId xmlns:p14="http://schemas.microsoft.com/office/powerpoint/2010/main" val="114046258"/>
      </p:ext>
    </p:extLst>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pPr marL="0" indent="0">
              <a:buNone/>
            </a:pPr>
            <a:r>
              <a:rPr kumimoji="1" lang="zh-CN" altLang="en-US" dirty="0" smtClean="0"/>
              <a:t>解决：</a:t>
            </a:r>
            <a:endParaRPr kumimoji="1" lang="zh-CN" altLang="en-US" dirty="0"/>
          </a:p>
          <a:p>
            <a:r>
              <a:rPr kumimoji="1" lang="zh-CN" altLang="en-US" dirty="0"/>
              <a:t> （</a:t>
            </a:r>
            <a:r>
              <a:rPr kumimoji="1" lang="en-US" altLang="zh-CN" dirty="0"/>
              <a:t>1</a:t>
            </a:r>
            <a:r>
              <a:rPr kumimoji="1" lang="zh-CN" altLang="en-US" dirty="0"/>
              <a:t>）具体到年月日</a:t>
            </a:r>
          </a:p>
          <a:p>
            <a:r>
              <a:rPr kumimoji="1" lang="zh-CN" altLang="en-US" dirty="0"/>
              <a:t>            如春节、某年底、某年某月底</a:t>
            </a:r>
          </a:p>
          <a:p>
            <a:r>
              <a:rPr kumimoji="1" lang="zh-CN" altLang="en-US" dirty="0"/>
              <a:t> （</a:t>
            </a:r>
            <a:r>
              <a:rPr kumimoji="1" lang="en-US" altLang="zh-CN" dirty="0"/>
              <a:t>2</a:t>
            </a:r>
            <a:r>
              <a:rPr kumimoji="1" lang="zh-CN" altLang="en-US" dirty="0"/>
              <a:t>）不使用无法控制时间的表述</a:t>
            </a:r>
          </a:p>
          <a:p>
            <a:r>
              <a:rPr kumimoji="1" lang="zh-CN" altLang="en-US" dirty="0"/>
              <a:t>            如竣工、审计结束等   案例</a:t>
            </a:r>
          </a:p>
          <a:p>
            <a:r>
              <a:rPr kumimoji="1" lang="zh-CN" altLang="en-US" dirty="0"/>
              <a:t>  （</a:t>
            </a:r>
            <a:r>
              <a:rPr kumimoji="1" lang="en-US" altLang="zh-CN" dirty="0"/>
              <a:t>3</a:t>
            </a:r>
            <a:r>
              <a:rPr kumimoji="1" lang="zh-CN" altLang="en-US" dirty="0"/>
              <a:t>）工程形象进度表述要注意证据</a:t>
            </a:r>
          </a:p>
          <a:p>
            <a:r>
              <a:rPr kumimoji="1" lang="zh-CN" altLang="en-US" dirty="0"/>
              <a:t>            如几层结束、主体封顶等</a:t>
            </a:r>
          </a:p>
          <a:p>
            <a:endParaRPr kumimoji="1" lang="zh-CN" altLang="en-US" dirty="0"/>
          </a:p>
        </p:txBody>
      </p:sp>
    </p:spTree>
    <p:extLst>
      <p:ext uri="{BB962C8B-B14F-4D97-AF65-F5344CB8AC3E}">
        <p14:creationId xmlns:p14="http://schemas.microsoft.com/office/powerpoint/2010/main" val="595015607"/>
      </p:ext>
    </p:extLst>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836712"/>
            <a:ext cx="8147248" cy="580926"/>
          </a:xfrm>
        </p:spPr>
        <p:txBody>
          <a:bodyPr/>
          <a:lstStyle/>
          <a:p>
            <a:endParaRPr kumimoji="1" lang="zh-CN" altLang="en-US" dirty="0"/>
          </a:p>
        </p:txBody>
      </p:sp>
      <p:sp>
        <p:nvSpPr>
          <p:cNvPr id="3" name="内容占位符 2"/>
          <p:cNvSpPr>
            <a:spLocks noGrp="1"/>
          </p:cNvSpPr>
          <p:nvPr>
            <p:ph idx="1"/>
          </p:nvPr>
        </p:nvSpPr>
        <p:spPr/>
        <p:txBody>
          <a:bodyPr/>
          <a:lstStyle/>
          <a:p>
            <a:r>
              <a:rPr kumimoji="1" lang="en-US" altLang="zh-CN" dirty="0"/>
              <a:t>5</a:t>
            </a:r>
            <a:r>
              <a:rPr kumimoji="1" lang="en-US" altLang="zh-CN" dirty="0" smtClean="0"/>
              <a:t>､</a:t>
            </a:r>
            <a:r>
              <a:rPr kumimoji="1" lang="zh-CN" altLang="en-US" dirty="0" smtClean="0"/>
              <a:t>付款与发票争议</a:t>
            </a:r>
          </a:p>
          <a:p>
            <a:r>
              <a:rPr kumimoji="1" lang="zh-CN" altLang="en-US" dirty="0"/>
              <a:t> </a:t>
            </a:r>
            <a:r>
              <a:rPr kumimoji="1" lang="zh-CN" altLang="en-US" dirty="0" smtClean="0"/>
              <a:t>  （</a:t>
            </a:r>
            <a:r>
              <a:rPr kumimoji="1" lang="en-US" altLang="zh-CN" dirty="0" smtClean="0"/>
              <a:t>1</a:t>
            </a:r>
            <a:r>
              <a:rPr kumimoji="1" lang="zh-CN" altLang="en-US" dirty="0" smtClean="0"/>
              <a:t>）现付款金额争议</a:t>
            </a:r>
          </a:p>
          <a:p>
            <a:pPr marL="0" indent="0">
              <a:buNone/>
            </a:pPr>
            <a:r>
              <a:rPr kumimoji="1" lang="zh-CN" altLang="en-US" dirty="0" smtClean="0"/>
              <a:t>       （</a:t>
            </a:r>
            <a:r>
              <a:rPr kumimoji="1" lang="en-US" altLang="zh-CN" dirty="0" smtClean="0"/>
              <a:t>2</a:t>
            </a:r>
            <a:r>
              <a:rPr kumimoji="1" lang="zh-CN" altLang="en-US" dirty="0" smtClean="0"/>
              <a:t>）以发票主张已付款争议</a:t>
            </a:r>
          </a:p>
          <a:p>
            <a:r>
              <a:rPr kumimoji="1" lang="zh-CN" altLang="en-US" dirty="0" smtClean="0"/>
              <a:t>争议来源：最高院买卖合同司法解释 </a:t>
            </a:r>
          </a:p>
          <a:p>
            <a:r>
              <a:rPr kumimoji="1" lang="zh-CN" altLang="en-US" dirty="0" smtClean="0"/>
              <a:t>    “当事人之间交易习惯以普通发票作为付款凭证，买受人以普通发票证明已经履行付款义务的，人民法院应支持。”</a:t>
            </a:r>
          </a:p>
        </p:txBody>
      </p:sp>
    </p:spTree>
    <p:extLst>
      <p:ext uri="{BB962C8B-B14F-4D97-AF65-F5344CB8AC3E}">
        <p14:creationId xmlns:p14="http://schemas.microsoft.com/office/powerpoint/2010/main" val="1389553464"/>
      </p:ext>
    </p:extLst>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p:txBody>
          <a:bodyPr/>
          <a:lstStyle/>
          <a:p>
            <a:r>
              <a:rPr kumimoji="1" lang="zh-CN" altLang="en-US" dirty="0" smtClean="0"/>
              <a:t>解决：</a:t>
            </a:r>
          </a:p>
          <a:p>
            <a:r>
              <a:rPr kumimoji="1" lang="zh-CN" altLang="en-US" dirty="0" smtClean="0"/>
              <a:t>增加：</a:t>
            </a:r>
            <a:r>
              <a:rPr kumimoji="1" lang="en-US" altLang="zh-CN" dirty="0"/>
              <a:t>4.7.2</a:t>
            </a:r>
            <a:r>
              <a:rPr kumimoji="1" lang="zh-CN" altLang="en-US" dirty="0"/>
              <a:t>发票不作为收款依据；现金付款必须由本公司出具盖章的现金</a:t>
            </a:r>
            <a:r>
              <a:rPr kumimoji="1" lang="zh-CN" altLang="en-US" dirty="0" smtClean="0"/>
              <a:t>收据。</a:t>
            </a:r>
            <a:endParaRPr kumimoji="1" lang="zh-CN" altLang="en-US" dirty="0"/>
          </a:p>
          <a:p>
            <a:endParaRPr kumimoji="1" lang="zh-CN" altLang="en-US" dirty="0"/>
          </a:p>
        </p:txBody>
      </p:sp>
    </p:spTree>
    <p:extLst>
      <p:ext uri="{BB962C8B-B14F-4D97-AF65-F5344CB8AC3E}">
        <p14:creationId xmlns:p14="http://schemas.microsoft.com/office/powerpoint/2010/main" val="1241859599"/>
      </p:ext>
    </p:extLst>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80728"/>
            <a:ext cx="8229600" cy="619472"/>
          </a:xfrm>
        </p:spPr>
        <p:txBody>
          <a:bodyPr/>
          <a:lstStyle/>
          <a:p>
            <a:r>
              <a:rPr lang="en-US" altLang="zh-CN" dirty="0" smtClean="0"/>
              <a:t>PART5</a:t>
            </a:r>
            <a:r>
              <a:rPr lang="zh-CN" altLang="en-US" dirty="0" smtClean="0"/>
              <a:t>    提高</a:t>
            </a:r>
            <a:r>
              <a:rPr kumimoji="1" lang="zh-CN" altLang="en-US" dirty="0" smtClean="0"/>
              <a:t>清欠效率因素分析</a:t>
            </a:r>
            <a:endParaRPr kumimoji="1" lang="zh-CN" altLang="en-US" dirty="0"/>
          </a:p>
        </p:txBody>
      </p:sp>
      <p:sp>
        <p:nvSpPr>
          <p:cNvPr id="3" name="内容占位符 2"/>
          <p:cNvSpPr>
            <a:spLocks noGrp="1"/>
          </p:cNvSpPr>
          <p:nvPr>
            <p:ph idx="1"/>
          </p:nvPr>
        </p:nvSpPr>
        <p:spPr>
          <a:xfrm>
            <a:off x="539552" y="1916832"/>
            <a:ext cx="8229600" cy="4137323"/>
          </a:xfrm>
        </p:spPr>
        <p:txBody>
          <a:bodyPr/>
          <a:lstStyle/>
          <a:p>
            <a:pPr marL="0" indent="0">
              <a:buNone/>
            </a:pPr>
            <a:r>
              <a:rPr kumimoji="1" lang="zh-CN" altLang="en-US" dirty="0" smtClean="0"/>
              <a:t>一、欠款风险新趋势</a:t>
            </a:r>
          </a:p>
          <a:p>
            <a:pPr marL="0" indent="0">
              <a:buNone/>
            </a:pPr>
            <a:r>
              <a:rPr kumimoji="1" lang="zh-CN" altLang="en-US" dirty="0"/>
              <a:t> </a:t>
            </a:r>
            <a:r>
              <a:rPr kumimoji="1" lang="zh-CN" altLang="en-US" dirty="0" smtClean="0"/>
              <a:t>     敢欠款＝不怕打官司</a:t>
            </a:r>
          </a:p>
          <a:p>
            <a:pPr marL="0" indent="0">
              <a:buNone/>
            </a:pPr>
            <a:r>
              <a:rPr kumimoji="1" lang="zh-CN" altLang="en-US" dirty="0"/>
              <a:t> </a:t>
            </a:r>
            <a:r>
              <a:rPr kumimoji="1" lang="zh-CN" altLang="en-US" dirty="0" smtClean="0"/>
              <a:t>     </a:t>
            </a:r>
            <a:r>
              <a:rPr kumimoji="1" lang="en-US" altLang="zh-CN" dirty="0" smtClean="0"/>
              <a:t>1､</a:t>
            </a:r>
            <a:r>
              <a:rPr kumimoji="1" lang="zh-CN" altLang="en-US" dirty="0"/>
              <a:t>金额有较大</a:t>
            </a:r>
            <a:r>
              <a:rPr kumimoji="1" lang="zh-CN" altLang="en-US" dirty="0" smtClean="0"/>
              <a:t>损失</a:t>
            </a:r>
          </a:p>
          <a:p>
            <a:pPr marL="0" indent="0">
              <a:buNone/>
            </a:pPr>
            <a:r>
              <a:rPr kumimoji="1" lang="zh-CN" altLang="en-US" dirty="0"/>
              <a:t> </a:t>
            </a:r>
            <a:r>
              <a:rPr kumimoji="1" lang="zh-CN" altLang="en-US" dirty="0" smtClean="0"/>
              <a:t>       </a:t>
            </a:r>
          </a:p>
          <a:p>
            <a:pPr marL="0" indent="0">
              <a:buNone/>
            </a:pPr>
            <a:r>
              <a:rPr kumimoji="1" lang="zh-CN" altLang="en-US" dirty="0"/>
              <a:t> </a:t>
            </a:r>
            <a:r>
              <a:rPr kumimoji="1" lang="zh-CN" altLang="en-US" dirty="0" smtClean="0"/>
              <a:t>     </a:t>
            </a:r>
            <a:r>
              <a:rPr kumimoji="1" lang="en-US" altLang="zh-CN" dirty="0" smtClean="0"/>
              <a:t>2､</a:t>
            </a:r>
            <a:r>
              <a:rPr kumimoji="1" lang="zh-CN" altLang="en-US" dirty="0" smtClean="0"/>
              <a:t>无法收回</a:t>
            </a:r>
            <a:endParaRPr kumimoji="1" lang="zh-CN" altLang="en-US" dirty="0"/>
          </a:p>
          <a:p>
            <a:pPr marL="0" indent="0">
              <a:buNone/>
            </a:pPr>
            <a:endParaRPr kumimoji="1" lang="zh-CN" altLang="en-US" dirty="0" smtClean="0"/>
          </a:p>
        </p:txBody>
      </p:sp>
      <p:sp>
        <p:nvSpPr>
          <p:cNvPr id="6" name="左大括号 5"/>
          <p:cNvSpPr/>
          <p:nvPr/>
        </p:nvSpPr>
        <p:spPr>
          <a:xfrm>
            <a:off x="3419872" y="3933056"/>
            <a:ext cx="432048" cy="14205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p>
        </p:txBody>
      </p:sp>
      <p:sp>
        <p:nvSpPr>
          <p:cNvPr id="7" name="文本框 6"/>
          <p:cNvSpPr txBox="1"/>
          <p:nvPr/>
        </p:nvSpPr>
        <p:spPr>
          <a:xfrm>
            <a:off x="3896935" y="3790176"/>
            <a:ext cx="3329117" cy="1846659"/>
          </a:xfrm>
          <a:prstGeom prst="rect">
            <a:avLst/>
          </a:prstGeom>
          <a:noFill/>
        </p:spPr>
        <p:txBody>
          <a:bodyPr wrap="square" rtlCol="0">
            <a:spAutoFit/>
          </a:bodyPr>
          <a:lstStyle/>
          <a:p>
            <a:r>
              <a:rPr kumimoji="1" lang="zh-CN" altLang="en-US" sz="3200" dirty="0" smtClean="0"/>
              <a:t>下落不明</a:t>
            </a:r>
          </a:p>
          <a:p>
            <a:r>
              <a:rPr kumimoji="1" lang="zh-CN" altLang="en-US" sz="3200" dirty="0" smtClean="0"/>
              <a:t>破产</a:t>
            </a:r>
          </a:p>
          <a:p>
            <a:r>
              <a:rPr kumimoji="1" lang="zh-CN" altLang="en-US" sz="3200" dirty="0" smtClean="0"/>
              <a:t>无财产可供执行</a:t>
            </a:r>
          </a:p>
          <a:p>
            <a:endParaRPr kumimoji="1" lang="zh-CN" altLang="en-US" dirty="0"/>
          </a:p>
        </p:txBody>
      </p:sp>
    </p:spTree>
    <p:extLst>
      <p:ext uri="{BB962C8B-B14F-4D97-AF65-F5344CB8AC3E}">
        <p14:creationId xmlns:p14="http://schemas.microsoft.com/office/powerpoint/2010/main" val="906765807"/>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kumimoji="1" lang="zh-CN" altLang="en-US"/>
          </a:p>
        </p:txBody>
      </p:sp>
      <p:sp>
        <p:nvSpPr>
          <p:cNvPr id="3" name="内容占位符 2"/>
          <p:cNvSpPr>
            <a:spLocks noGrp="1"/>
          </p:cNvSpPr>
          <p:nvPr>
            <p:ph idx="1"/>
          </p:nvPr>
        </p:nvSpPr>
        <p:spPr>
          <a:xfrm>
            <a:off x="827584" y="2060848"/>
            <a:ext cx="7859216" cy="4065315"/>
          </a:xfrm>
        </p:spPr>
        <p:txBody>
          <a:bodyPr/>
          <a:lstStyle/>
          <a:p>
            <a:r>
              <a:rPr kumimoji="1" lang="zh-CN" altLang="en-US" dirty="0" smtClean="0"/>
              <a:t>二、甲方提供合同特点</a:t>
            </a:r>
          </a:p>
          <a:p>
            <a:r>
              <a:rPr kumimoji="1" lang="zh-CN" altLang="en-US" dirty="0"/>
              <a:t> </a:t>
            </a:r>
            <a:r>
              <a:rPr kumimoji="1" lang="zh-CN" altLang="en-US" dirty="0" smtClean="0"/>
              <a:t>   </a:t>
            </a:r>
            <a:r>
              <a:rPr kumimoji="1" lang="en-US" altLang="zh-CN" dirty="0" smtClean="0"/>
              <a:t>1､</a:t>
            </a:r>
            <a:r>
              <a:rPr kumimoji="1" lang="zh-CN" altLang="en-US" dirty="0" smtClean="0"/>
              <a:t>数量验收不公平</a:t>
            </a:r>
          </a:p>
          <a:p>
            <a:r>
              <a:rPr kumimoji="1" lang="zh-CN" altLang="en-US" dirty="0"/>
              <a:t> </a:t>
            </a:r>
            <a:r>
              <a:rPr kumimoji="1" lang="zh-CN" altLang="en-US" dirty="0" smtClean="0"/>
              <a:t>   </a:t>
            </a:r>
            <a:r>
              <a:rPr kumimoji="1" lang="en-US" altLang="zh-CN" dirty="0" smtClean="0"/>
              <a:t>2､</a:t>
            </a:r>
            <a:r>
              <a:rPr kumimoji="1" lang="zh-CN" altLang="en-US" dirty="0" smtClean="0"/>
              <a:t>结算程序复杂</a:t>
            </a:r>
          </a:p>
          <a:p>
            <a:r>
              <a:rPr kumimoji="1" lang="zh-CN" altLang="en-US" dirty="0"/>
              <a:t> </a:t>
            </a:r>
            <a:r>
              <a:rPr kumimoji="1" lang="zh-CN" altLang="en-US" dirty="0" smtClean="0"/>
              <a:t>   </a:t>
            </a:r>
            <a:r>
              <a:rPr kumimoji="1" lang="en-US" altLang="zh-CN" dirty="0" smtClean="0"/>
              <a:t>3､</a:t>
            </a:r>
            <a:r>
              <a:rPr kumimoji="1" lang="zh-CN" altLang="en-US" dirty="0" smtClean="0"/>
              <a:t>付款条件苛刻</a:t>
            </a:r>
          </a:p>
          <a:p>
            <a:r>
              <a:rPr kumimoji="1" lang="zh-CN" altLang="en-US" dirty="0"/>
              <a:t> </a:t>
            </a:r>
            <a:r>
              <a:rPr kumimoji="1" lang="zh-CN" altLang="en-US" dirty="0" smtClean="0"/>
              <a:t>   </a:t>
            </a:r>
            <a:r>
              <a:rPr kumimoji="1" lang="en-US" altLang="zh-CN" dirty="0" smtClean="0"/>
              <a:t>4､</a:t>
            </a:r>
            <a:r>
              <a:rPr kumimoji="1" lang="zh-CN" altLang="en-US" dirty="0" smtClean="0"/>
              <a:t>违约责任畸重</a:t>
            </a:r>
            <a:endParaRPr kumimoji="1" lang="zh-CN" altLang="en-US" dirty="0"/>
          </a:p>
        </p:txBody>
      </p:sp>
    </p:spTree>
    <p:extLst>
      <p:ext uri="{BB962C8B-B14F-4D97-AF65-F5344CB8AC3E}">
        <p14:creationId xmlns:p14="http://schemas.microsoft.com/office/powerpoint/2010/main" val="316038772"/>
      </p:ext>
    </p:extLst>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a:xfrm>
            <a:off x="457200" y="764704"/>
            <a:ext cx="8229600" cy="1080120"/>
          </a:xfrm>
        </p:spPr>
        <p:txBody>
          <a:bodyPr/>
          <a:lstStyle/>
          <a:p>
            <a:r>
              <a:rPr lang="en-US" altLang="zh-CN" dirty="0"/>
              <a:t>PART5</a:t>
            </a:r>
            <a:r>
              <a:rPr lang="zh-CN" altLang="en-US" dirty="0"/>
              <a:t>    提高</a:t>
            </a:r>
            <a:r>
              <a:rPr kumimoji="1" lang="zh-CN" altLang="en-US" dirty="0"/>
              <a:t>清欠效率因素分析</a:t>
            </a:r>
          </a:p>
        </p:txBody>
      </p:sp>
      <p:sp>
        <p:nvSpPr>
          <p:cNvPr id="3" name="内容占位符 2"/>
          <p:cNvSpPr>
            <a:spLocks noGrp="1"/>
          </p:cNvSpPr>
          <p:nvPr>
            <p:ph sz="half" idx="1"/>
          </p:nvPr>
        </p:nvSpPr>
        <p:spPr>
          <a:xfrm>
            <a:off x="971600" y="2550055"/>
            <a:ext cx="3676600" cy="3526652"/>
          </a:xfrm>
        </p:spPr>
        <p:txBody>
          <a:bodyPr/>
          <a:lstStyle/>
          <a:p>
            <a:pPr marL="0" indent="0">
              <a:buNone/>
            </a:pPr>
            <a:r>
              <a:rPr kumimoji="1" lang="en-US" altLang="zh-CN" dirty="0" smtClean="0"/>
              <a:t>1</a:t>
            </a:r>
            <a:r>
              <a:rPr kumimoji="1" lang="en-US" altLang="zh-CN" dirty="0"/>
              <a:t>､</a:t>
            </a:r>
            <a:r>
              <a:rPr kumimoji="1" lang="zh-CN" altLang="en-US" dirty="0"/>
              <a:t>清欠</a:t>
            </a:r>
            <a:r>
              <a:rPr kumimoji="1" lang="zh-CN" altLang="en-US" dirty="0" smtClean="0"/>
              <a:t>机制</a:t>
            </a:r>
            <a:endParaRPr kumimoji="1" lang="zh-CN" altLang="en-US" dirty="0"/>
          </a:p>
          <a:p>
            <a:pPr marL="0" indent="0">
              <a:buNone/>
            </a:pPr>
            <a:r>
              <a:rPr kumimoji="1" lang="zh-CN" altLang="en-US" dirty="0"/>
              <a:t>     及时发现风险</a:t>
            </a:r>
          </a:p>
          <a:p>
            <a:pPr marL="0" indent="0">
              <a:buNone/>
            </a:pPr>
            <a:r>
              <a:rPr kumimoji="1" lang="en-US" altLang="zh-CN" dirty="0"/>
              <a:t>2､</a:t>
            </a:r>
            <a:r>
              <a:rPr kumimoji="1" lang="zh-CN" altLang="en-US" dirty="0"/>
              <a:t>欠款主体</a:t>
            </a:r>
          </a:p>
          <a:p>
            <a:pPr marL="0" indent="0">
              <a:buNone/>
            </a:pPr>
            <a:r>
              <a:rPr kumimoji="1" lang="zh-CN" altLang="en-US" dirty="0"/>
              <a:t>    建筑业承包</a:t>
            </a:r>
            <a:r>
              <a:rPr kumimoji="1" lang="zh-CN" altLang="en-US" dirty="0" smtClean="0"/>
              <a:t>乱象</a:t>
            </a:r>
          </a:p>
          <a:p>
            <a:pPr marL="0" indent="0">
              <a:buNone/>
            </a:pPr>
            <a:r>
              <a:rPr kumimoji="1" lang="en-US" altLang="zh-CN" dirty="0" smtClean="0"/>
              <a:t>3､</a:t>
            </a:r>
            <a:r>
              <a:rPr kumimoji="1" lang="zh-CN" altLang="en-US" dirty="0" smtClean="0"/>
              <a:t>欠款期限</a:t>
            </a:r>
            <a:endParaRPr kumimoji="1" lang="zh-CN" altLang="en-US" dirty="0"/>
          </a:p>
          <a:p>
            <a:pPr marL="0" indent="0">
              <a:buNone/>
            </a:pPr>
            <a:endParaRPr kumimoji="1" lang="zh-CN" altLang="en-US" dirty="0"/>
          </a:p>
        </p:txBody>
      </p:sp>
      <p:sp>
        <p:nvSpPr>
          <p:cNvPr id="9" name="内容占位符 8"/>
          <p:cNvSpPr>
            <a:spLocks noGrp="1"/>
          </p:cNvSpPr>
          <p:nvPr>
            <p:ph sz="half" idx="2"/>
          </p:nvPr>
        </p:nvSpPr>
        <p:spPr>
          <a:xfrm>
            <a:off x="4648200" y="2564903"/>
            <a:ext cx="4038600" cy="3561259"/>
          </a:xfrm>
        </p:spPr>
        <p:txBody>
          <a:bodyPr/>
          <a:lstStyle/>
          <a:p>
            <a:pPr marL="0" indent="0">
              <a:buNone/>
            </a:pPr>
            <a:r>
              <a:rPr kumimoji="1" lang="en-US" altLang="zh-CN" dirty="0" smtClean="0"/>
              <a:t>4､</a:t>
            </a:r>
            <a:r>
              <a:rPr kumimoji="1" lang="zh-CN" altLang="en-US" dirty="0" smtClean="0"/>
              <a:t>工程情况</a:t>
            </a:r>
          </a:p>
          <a:p>
            <a:pPr marL="0" indent="0">
              <a:buNone/>
            </a:pPr>
            <a:r>
              <a:rPr kumimoji="1" lang="zh-CN" altLang="en-US" dirty="0"/>
              <a:t> </a:t>
            </a:r>
            <a:r>
              <a:rPr kumimoji="1" lang="zh-CN" altLang="en-US" dirty="0" smtClean="0"/>
              <a:t>    工程款情况</a:t>
            </a:r>
            <a:endParaRPr kumimoji="1" lang="zh-CN" altLang="en-US" dirty="0"/>
          </a:p>
          <a:p>
            <a:pPr marL="0" indent="0">
              <a:buNone/>
            </a:pPr>
            <a:r>
              <a:rPr kumimoji="1" lang="en-US" altLang="zh-CN" dirty="0"/>
              <a:t>5</a:t>
            </a:r>
            <a:r>
              <a:rPr kumimoji="1" lang="en-US" altLang="zh-CN" dirty="0" smtClean="0"/>
              <a:t>､</a:t>
            </a:r>
            <a:r>
              <a:rPr kumimoji="1" lang="zh-CN" altLang="en-US" dirty="0"/>
              <a:t>人员</a:t>
            </a:r>
            <a:r>
              <a:rPr kumimoji="1" lang="zh-CN" altLang="en-US" dirty="0" smtClean="0"/>
              <a:t>信息</a:t>
            </a:r>
          </a:p>
          <a:p>
            <a:pPr marL="0" indent="0">
              <a:buNone/>
            </a:pPr>
            <a:r>
              <a:rPr kumimoji="1" lang="en-US" altLang="zh-CN" dirty="0" smtClean="0"/>
              <a:t>6､</a:t>
            </a:r>
            <a:r>
              <a:rPr kumimoji="1" lang="zh-CN" altLang="en-US" dirty="0" smtClean="0"/>
              <a:t>清收</a:t>
            </a:r>
            <a:r>
              <a:rPr kumimoji="1" lang="zh-CN" altLang="en-US" dirty="0"/>
              <a:t>措施</a:t>
            </a:r>
          </a:p>
          <a:p>
            <a:pPr marL="0" indent="0">
              <a:buNone/>
            </a:pPr>
            <a:r>
              <a:rPr kumimoji="1" lang="zh-CN" altLang="en-US" dirty="0"/>
              <a:t>    常规、非常规措施</a:t>
            </a:r>
          </a:p>
          <a:p>
            <a:pPr marL="0" indent="0">
              <a:buNone/>
            </a:pPr>
            <a:endParaRPr kumimoji="1" lang="zh-CN" altLang="en-US" dirty="0"/>
          </a:p>
          <a:p>
            <a:endParaRPr kumimoji="1" lang="zh-CN" altLang="en-US" dirty="0"/>
          </a:p>
        </p:txBody>
      </p:sp>
      <p:sp>
        <p:nvSpPr>
          <p:cNvPr id="10" name="矩形 9"/>
          <p:cNvSpPr/>
          <p:nvPr/>
        </p:nvSpPr>
        <p:spPr>
          <a:xfrm>
            <a:off x="539552" y="1844824"/>
            <a:ext cx="6408712" cy="584775"/>
          </a:xfrm>
          <a:prstGeom prst="rect">
            <a:avLst/>
          </a:prstGeom>
        </p:spPr>
        <p:txBody>
          <a:bodyPr wrap="square">
            <a:spAutoFit/>
          </a:bodyPr>
          <a:lstStyle/>
          <a:p>
            <a:pPr marL="0" indent="0">
              <a:buNone/>
            </a:pPr>
            <a:r>
              <a:rPr kumimoji="1" lang="zh-CN" altLang="en-US" sz="3200" dirty="0"/>
              <a:t>二、影响清欠效果的因素分析</a:t>
            </a:r>
          </a:p>
        </p:txBody>
      </p:sp>
    </p:spTree>
    <p:extLst>
      <p:ext uri="{BB962C8B-B14F-4D97-AF65-F5344CB8AC3E}">
        <p14:creationId xmlns:p14="http://schemas.microsoft.com/office/powerpoint/2010/main" val="356925974"/>
      </p:ext>
    </p:extLst>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76672"/>
            <a:ext cx="8229600" cy="1800200"/>
          </a:xfrm>
        </p:spPr>
        <p:txBody>
          <a:bodyPr/>
          <a:lstStyle/>
          <a:p>
            <a:r>
              <a:rPr lang="en-US" altLang="zh-CN" dirty="0"/>
              <a:t>PART5</a:t>
            </a:r>
            <a:r>
              <a:rPr lang="zh-CN" altLang="en-US" dirty="0"/>
              <a:t>    提高</a:t>
            </a:r>
            <a:r>
              <a:rPr kumimoji="1" lang="zh-CN" altLang="en-US" dirty="0"/>
              <a:t>清欠效率因素分析</a:t>
            </a:r>
          </a:p>
        </p:txBody>
      </p:sp>
      <p:sp>
        <p:nvSpPr>
          <p:cNvPr id="3" name="内容占位符 2"/>
          <p:cNvSpPr>
            <a:spLocks noGrp="1"/>
          </p:cNvSpPr>
          <p:nvPr>
            <p:ph idx="1"/>
          </p:nvPr>
        </p:nvSpPr>
        <p:spPr>
          <a:xfrm>
            <a:off x="457200" y="2204864"/>
            <a:ext cx="8229600" cy="4104456"/>
          </a:xfrm>
        </p:spPr>
        <p:txBody>
          <a:bodyPr/>
          <a:lstStyle/>
          <a:p>
            <a:r>
              <a:rPr kumimoji="1" lang="zh-CN" altLang="en-US" dirty="0" smtClean="0"/>
              <a:t>三、中银商砼法务建议</a:t>
            </a:r>
          </a:p>
          <a:p>
            <a:pPr marL="712788" indent="-712788"/>
            <a:r>
              <a:rPr kumimoji="1" lang="en-US" altLang="zh-CN" dirty="0" smtClean="0"/>
              <a:t>1､</a:t>
            </a:r>
            <a:r>
              <a:rPr kumimoji="1" lang="zh-CN" altLang="en-US" dirty="0" smtClean="0"/>
              <a:t>建立应收款风险响应机制</a:t>
            </a:r>
          </a:p>
          <a:p>
            <a:pPr marL="712788" indent="-712788"/>
            <a:r>
              <a:rPr kumimoji="1" lang="zh-CN" altLang="en-US" dirty="0"/>
              <a:t> </a:t>
            </a:r>
            <a:r>
              <a:rPr kumimoji="1" lang="zh-CN" altLang="en-US" dirty="0" smtClean="0"/>
              <a:t>  </a:t>
            </a:r>
          </a:p>
          <a:p>
            <a:pPr marL="712788" indent="-712788"/>
            <a:r>
              <a:rPr kumimoji="1" lang="en-US" altLang="zh-CN" dirty="0" smtClean="0"/>
              <a:t>2､</a:t>
            </a:r>
            <a:r>
              <a:rPr kumimoji="1" lang="zh-CN" altLang="en-US" dirty="0" smtClean="0"/>
              <a:t>完善从业人员绩效考核、激励措施</a:t>
            </a:r>
          </a:p>
          <a:p>
            <a:pPr marL="712788" indent="-712788"/>
            <a:r>
              <a:rPr kumimoji="1" lang="zh-CN" altLang="en-US" dirty="0"/>
              <a:t> </a:t>
            </a:r>
            <a:r>
              <a:rPr kumimoji="1" lang="zh-CN" altLang="en-US" dirty="0" smtClean="0"/>
              <a:t>   效益＝利益＝责任      </a:t>
            </a:r>
          </a:p>
          <a:p>
            <a:pPr marL="712788" indent="-712788"/>
            <a:endParaRPr kumimoji="1" lang="zh-CN" altLang="en-US" dirty="0" smtClean="0"/>
          </a:p>
          <a:p>
            <a:pPr marL="712788" indent="-712788"/>
            <a:r>
              <a:rPr kumimoji="1" lang="en-US" altLang="zh-CN" dirty="0" smtClean="0"/>
              <a:t>3､</a:t>
            </a:r>
            <a:r>
              <a:rPr kumimoji="1" lang="zh-CN" altLang="en-US" dirty="0" smtClean="0"/>
              <a:t>加强合同管理，源头控制风险。</a:t>
            </a:r>
            <a:endParaRPr kumimoji="1" lang="zh-CN" altLang="en-US" dirty="0"/>
          </a:p>
        </p:txBody>
      </p:sp>
    </p:spTree>
    <p:extLst>
      <p:ext uri="{BB962C8B-B14F-4D97-AF65-F5344CB8AC3E}">
        <p14:creationId xmlns:p14="http://schemas.microsoft.com/office/powerpoint/2010/main" val="1772139918"/>
      </p:ext>
    </p:extLst>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412776"/>
            <a:ext cx="8229600" cy="1296144"/>
          </a:xfrm>
        </p:spPr>
        <p:txBody>
          <a:bodyPr/>
          <a:lstStyle/>
          <a:p>
            <a:r>
              <a:rPr kumimoji="1" lang="zh-CN" altLang="en-US" dirty="0"/>
              <a:t>中银商砼</a:t>
            </a:r>
            <a:r>
              <a:rPr kumimoji="1" lang="zh-CN" altLang="en-US" dirty="0" smtClean="0"/>
              <a:t>法务团队介绍</a:t>
            </a:r>
            <a:r>
              <a:rPr kumimoji="1" lang="zh-CN" altLang="en-US" dirty="0"/>
              <a:t/>
            </a:r>
            <a:br>
              <a:rPr kumimoji="1" lang="zh-CN" altLang="en-US" dirty="0"/>
            </a:br>
            <a:endParaRPr kumimoji="1" lang="zh-CN" altLang="en-US" dirty="0"/>
          </a:p>
        </p:txBody>
      </p:sp>
      <p:sp>
        <p:nvSpPr>
          <p:cNvPr id="3" name="内容占位符 2"/>
          <p:cNvSpPr>
            <a:spLocks noGrp="1"/>
          </p:cNvSpPr>
          <p:nvPr>
            <p:ph idx="1"/>
          </p:nvPr>
        </p:nvSpPr>
        <p:spPr>
          <a:xfrm>
            <a:off x="457200" y="2420888"/>
            <a:ext cx="8229600" cy="4104456"/>
          </a:xfrm>
        </p:spPr>
        <p:txBody>
          <a:bodyPr/>
          <a:lstStyle/>
          <a:p>
            <a:r>
              <a:rPr kumimoji="1" lang="zh-CN" altLang="en-US" dirty="0" smtClean="0"/>
              <a:t>中银商砼法务团队，是中银律师事务成立的以混凝土企业为标杆，一站式解决混凝土企业及从业人员股权并购、资产租赁、合同管理、欠款清收、质量纠纷处置、劳动风险管理等法律事务的专业律师团队。目前已经为十余家大中型混凝土企业提供法律服务。</a:t>
            </a:r>
          </a:p>
          <a:p>
            <a:pPr marL="0" indent="0">
              <a:buNone/>
            </a:pPr>
            <a:endParaRPr kumimoji="1" lang="zh-CN" altLang="en-US" dirty="0"/>
          </a:p>
        </p:txBody>
      </p:sp>
    </p:spTree>
    <p:extLst>
      <p:ext uri="{BB962C8B-B14F-4D97-AF65-F5344CB8AC3E}">
        <p14:creationId xmlns:p14="http://schemas.microsoft.com/office/powerpoint/2010/main" val="563373759"/>
      </p:ext>
    </p:extLst>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noChangeArrowheads="1"/>
          </p:cNvSpPr>
          <p:nvPr>
            <p:ph type="title"/>
          </p:nvPr>
        </p:nvSpPr>
        <p:spPr>
          <a:xfrm>
            <a:off x="457200" y="1135063"/>
            <a:ext cx="8229600" cy="706437"/>
          </a:xfrm>
        </p:spPr>
        <p:txBody>
          <a:bodyPr/>
          <a:lstStyle/>
          <a:p>
            <a:r>
              <a:rPr lang="zh-CN" altLang="en-US" sz="3200" dirty="0" smtClean="0"/>
              <a:t>谢谢聆听！</a:t>
            </a:r>
          </a:p>
        </p:txBody>
      </p:sp>
      <p:sp>
        <p:nvSpPr>
          <p:cNvPr id="38914" name="内容占位符 2"/>
          <p:cNvSpPr>
            <a:spLocks noGrp="1" noChangeArrowheads="1"/>
          </p:cNvSpPr>
          <p:nvPr>
            <p:ph idx="1"/>
          </p:nvPr>
        </p:nvSpPr>
        <p:spPr>
          <a:xfrm>
            <a:off x="457200" y="1988839"/>
            <a:ext cx="8229600" cy="4104457"/>
          </a:xfrm>
          <a:ln w="28575">
            <a:solidFill>
              <a:srgbClr val="FF0000"/>
            </a:solidFill>
            <a:prstDash val="sysDot"/>
            <a:miter lim="800000"/>
            <a:headEnd/>
            <a:tailEnd/>
          </a:ln>
        </p:spPr>
        <p:txBody>
          <a:bodyPr/>
          <a:lstStyle/>
          <a:p>
            <a:pPr marL="0" indent="0">
              <a:buNone/>
            </a:pPr>
            <a:r>
              <a:rPr lang="zh-CN" altLang="en-US" sz="2800" dirty="0" smtClean="0">
                <a:latin typeface="STKaiti" charset="-122"/>
                <a:ea typeface="STKaiti" charset="-122"/>
                <a:cs typeface="STKaiti" charset="-122"/>
              </a:rPr>
              <a:t>马天保：</a:t>
            </a:r>
            <a:r>
              <a:rPr lang="zh-CN" altLang="en-US" sz="2800" b="1" dirty="0" smtClean="0">
                <a:latin typeface="华文楷体" pitchFamily="2" charset="-122"/>
                <a:ea typeface="华文楷体" pitchFamily="2" charset="-122"/>
              </a:rPr>
              <a:t>北京市</a:t>
            </a:r>
            <a:r>
              <a:rPr lang="zh-CN" altLang="en-US" sz="2800" b="1" dirty="0">
                <a:latin typeface="华文楷体" pitchFamily="2" charset="-122"/>
                <a:ea typeface="华文楷体" pitchFamily="2" charset="-122"/>
              </a:rPr>
              <a:t>中银（南京）律师事务所</a:t>
            </a:r>
            <a:endParaRPr lang="zh-CN" altLang="en-US" sz="2800" dirty="0" smtClean="0">
              <a:latin typeface="楷体" pitchFamily="49" charset="-122"/>
            </a:endParaRPr>
          </a:p>
          <a:p>
            <a:pPr marL="0" indent="0">
              <a:buFont typeface="Arial" pitchFamily="34" charset="0"/>
              <a:buNone/>
            </a:pPr>
            <a:r>
              <a:rPr lang="zh-CN" altLang="en-US" sz="2800" dirty="0" smtClean="0">
                <a:latin typeface="楷体" pitchFamily="49" charset="-122"/>
              </a:rPr>
              <a:t>•</a:t>
            </a:r>
            <a:r>
              <a:rPr lang="zh-CN" altLang="en-US" sz="2800" dirty="0" smtClean="0">
                <a:latin typeface="楷体" pitchFamily="49" charset="-122"/>
                <a:ea typeface="楷体" pitchFamily="49" charset="-122"/>
              </a:rPr>
              <a:t>高级合伙人、管委会委员</a:t>
            </a:r>
            <a:r>
              <a:rPr lang="en-US" altLang="zh-CN" sz="2800" dirty="0" smtClean="0">
                <a:latin typeface="楷体" pitchFamily="49" charset="-122"/>
                <a:ea typeface="楷体" pitchFamily="49" charset="-122"/>
              </a:rPr>
              <a:t>138 138 41936</a:t>
            </a:r>
            <a:r>
              <a:rPr lang="zh-CN" altLang="en-US" sz="2800" dirty="0" smtClean="0">
                <a:latin typeface="楷体" pitchFamily="49" charset="-122"/>
                <a:ea typeface="楷体" pitchFamily="49" charset="-122"/>
              </a:rPr>
              <a:t>（微信</a:t>
            </a:r>
            <a:r>
              <a:rPr lang="en-US" altLang="zh-CN" sz="2800" dirty="0" smtClean="0">
                <a:latin typeface="楷体" pitchFamily="49" charset="-122"/>
                <a:ea typeface="楷体" pitchFamily="49" charset="-122"/>
              </a:rPr>
              <a:t>)</a:t>
            </a:r>
          </a:p>
          <a:p>
            <a:pPr marL="0" indent="0"/>
            <a:r>
              <a:rPr lang="zh-CN" altLang="zh-CN" sz="2800" dirty="0" smtClean="0">
                <a:latin typeface="楷体" pitchFamily="49" charset="-122"/>
                <a:ea typeface="楷体" pitchFamily="49" charset="-122"/>
              </a:rPr>
              <a:t>南京市混凝土协会</a:t>
            </a:r>
            <a:r>
              <a:rPr lang="zh-CN" altLang="zh-CN" sz="2800" dirty="0" smtClean="0">
                <a:latin typeface="楷体" pitchFamily="49" charset="-122"/>
                <a:ea typeface="楷体" pitchFamily="49" charset="-122"/>
                <a:sym typeface="宋体" pitchFamily="2" charset="-122"/>
              </a:rPr>
              <a:t>法律顾问</a:t>
            </a:r>
            <a:endParaRPr lang="zh-CN" altLang="zh-CN" sz="2800" dirty="0" smtClean="0">
              <a:latin typeface="楷体" pitchFamily="49" charset="-122"/>
              <a:ea typeface="楷体" pitchFamily="49" charset="-122"/>
            </a:endParaRPr>
          </a:p>
          <a:p>
            <a:pPr marL="0" indent="0"/>
            <a:r>
              <a:rPr lang="zh-CN" altLang="zh-CN" sz="2800" dirty="0" smtClean="0">
                <a:latin typeface="楷体" pitchFamily="49" charset="-122"/>
                <a:ea typeface="楷体" pitchFamily="49" charset="-122"/>
              </a:rPr>
              <a:t>南京市优秀青年律师</a:t>
            </a:r>
          </a:p>
          <a:p>
            <a:pPr marL="0" indent="0"/>
            <a:r>
              <a:rPr lang="zh-CN" altLang="zh-CN" sz="2800" dirty="0" smtClean="0">
                <a:latin typeface="楷体" pitchFamily="49" charset="-122"/>
                <a:ea typeface="楷体" pitchFamily="49" charset="-122"/>
              </a:rPr>
              <a:t>南京市优秀公益律师</a:t>
            </a:r>
          </a:p>
          <a:p>
            <a:pPr marL="0" indent="0"/>
            <a:r>
              <a:rPr lang="en-US" altLang="zh-CN" sz="2800" dirty="0" smtClean="0">
                <a:latin typeface="楷体" pitchFamily="49" charset="-122"/>
                <a:ea typeface="楷体" pitchFamily="49" charset="-122"/>
                <a:sym typeface="宋体" pitchFamily="2" charset="-122"/>
              </a:rPr>
              <a:t>南京市律师协会优秀共产党员</a:t>
            </a:r>
            <a:endParaRPr lang="zh-CN" altLang="en-US" sz="2800" dirty="0" smtClean="0">
              <a:latin typeface="楷体" pitchFamily="49" charset="-122"/>
              <a:ea typeface="楷体" pitchFamily="49" charset="-122"/>
              <a:sym typeface="宋体" pitchFamily="2" charset="-122"/>
            </a:endParaRPr>
          </a:p>
          <a:p>
            <a:pPr marL="0" indent="0"/>
            <a:r>
              <a:rPr lang="zh-CN" altLang="en-US" sz="2800" dirty="0" smtClean="0">
                <a:latin typeface="楷体" pitchFamily="49" charset="-122"/>
                <a:ea typeface="楷体" pitchFamily="49" charset="-122"/>
                <a:sym typeface="宋体" pitchFamily="2" charset="-122"/>
              </a:rPr>
              <a:t>南京市秦淮区“十佳律师”</a:t>
            </a:r>
          </a:p>
          <a:p>
            <a:pPr marL="0" indent="0">
              <a:buNone/>
            </a:pPr>
            <a:endParaRPr lang="zh-CN" altLang="zh-CN" sz="2800" dirty="0" smtClean="0">
              <a:latin typeface="楷体" pitchFamily="49" charset="-122"/>
              <a:ea typeface="楷体" pitchFamily="49" charset="-122"/>
            </a:endParaRPr>
          </a:p>
          <a:p>
            <a:pPr marL="0" indent="0">
              <a:buFont typeface="Arial" pitchFamily="34" charset="0"/>
              <a:buNone/>
            </a:pPr>
            <a:endParaRPr lang="en-US" altLang="zh-CN" sz="2800" dirty="0" smtClean="0">
              <a:latin typeface="楷体" pitchFamily="49" charset="-122"/>
              <a:ea typeface="楷体" pitchFamily="49" charset="-122"/>
            </a:endParaRPr>
          </a:p>
          <a:p>
            <a:pPr marL="0" indent="0"/>
            <a:endParaRPr lang="zh-CN" altLang="zh-CN" sz="2800" dirty="0" smtClean="0"/>
          </a:p>
        </p:txBody>
      </p:sp>
      <p:pic>
        <p:nvPicPr>
          <p:cNvPr id="38915" name="图片 1" descr="马天保二维码"/>
          <p:cNvPicPr>
            <a:picLocks noChangeAspect="1" noChangeArrowheads="1"/>
          </p:cNvPicPr>
          <p:nvPr/>
        </p:nvPicPr>
        <p:blipFill>
          <a:blip r:embed="rId2">
            <a:extLst>
              <a:ext uri="{28A0092B-C50C-407E-A947-70E740481C1C}">
                <a14:useLocalDpi xmlns:a14="http://schemas.microsoft.com/office/drawing/2010/main" val="0"/>
              </a:ext>
            </a:extLst>
          </a:blip>
          <a:srcRect l="7938" t="24687" r="9615" b="14565"/>
          <a:stretch>
            <a:fillRect/>
          </a:stretch>
        </p:blipFill>
        <p:spPr bwMode="auto">
          <a:xfrm>
            <a:off x="6084168" y="3356992"/>
            <a:ext cx="233997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noChangeArrowheads="1"/>
          </p:cNvSpPr>
          <p:nvPr>
            <p:ph type="title"/>
          </p:nvPr>
        </p:nvSpPr>
        <p:spPr>
          <a:xfrm>
            <a:off x="176213" y="928688"/>
            <a:ext cx="9150350" cy="1143000"/>
          </a:xfrm>
        </p:spPr>
        <p:txBody>
          <a:bodyPr/>
          <a:lstStyle/>
          <a:p>
            <a:r>
              <a:rPr lang="en-US" altLang="zh-CN" dirty="0" smtClean="0"/>
              <a:t>PART2</a:t>
            </a:r>
            <a:r>
              <a:rPr lang="zh-CN" altLang="en-US" dirty="0" smtClean="0"/>
              <a:t>  </a:t>
            </a:r>
            <a:r>
              <a:rPr lang="en-US" altLang="zh-CN" dirty="0" smtClean="0"/>
              <a:t> </a:t>
            </a:r>
            <a:r>
              <a:rPr lang="zh-CN" altLang="en-US" dirty="0" smtClean="0"/>
              <a:t>新版合同修订原则与意义</a:t>
            </a:r>
          </a:p>
        </p:txBody>
      </p:sp>
      <p:sp>
        <p:nvSpPr>
          <p:cNvPr id="2" name="椭圆 1"/>
          <p:cNvSpPr/>
          <p:nvPr/>
        </p:nvSpPr>
        <p:spPr>
          <a:xfrm>
            <a:off x="174625" y="1920875"/>
            <a:ext cx="1403350" cy="1223963"/>
          </a:xfrm>
          <a:prstGeom prst="ellipse">
            <a:avLst/>
          </a:prstGeom>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buFont typeface="Arial" pitchFamily="34" charset="0"/>
              <a:buNone/>
            </a:pPr>
            <a:r>
              <a:rPr lang="zh-CN" altLang="en-US" sz="2400" dirty="0">
                <a:solidFill>
                  <a:schemeClr val="tx1"/>
                </a:solidFill>
                <a:effectLst>
                  <a:outerShdw blurRad="38100" dist="38100" dir="2700000" algn="tl">
                    <a:srgbClr val="C0C0C0"/>
                  </a:outerShdw>
                </a:effectLst>
                <a:sym typeface="宋体" pitchFamily="2" charset="-122"/>
              </a:rPr>
              <a:t>回归平等</a:t>
            </a:r>
            <a:endParaRPr lang="zh-CN" altLang="en-US" sz="2400" dirty="0">
              <a:solidFill>
                <a:srgbClr val="FFFFFF"/>
              </a:solidFill>
              <a:sym typeface="宋体" pitchFamily="2" charset="-122"/>
            </a:endParaRPr>
          </a:p>
        </p:txBody>
      </p:sp>
      <p:sp>
        <p:nvSpPr>
          <p:cNvPr id="5" name="椭圆 4"/>
          <p:cNvSpPr/>
          <p:nvPr/>
        </p:nvSpPr>
        <p:spPr>
          <a:xfrm>
            <a:off x="665163" y="2889250"/>
            <a:ext cx="1439862" cy="1223963"/>
          </a:xfrm>
          <a:prstGeom prst="ellipse">
            <a:avLst/>
          </a:prstGeom>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buFont typeface="Arial" pitchFamily="34" charset="0"/>
              <a:buNone/>
            </a:pPr>
            <a:r>
              <a:rPr lang="zh-CN" altLang="en-US" sz="2400" dirty="0">
                <a:solidFill>
                  <a:schemeClr val="tx1"/>
                </a:solidFill>
                <a:effectLst>
                  <a:outerShdw blurRad="38100" dist="38100" dir="2700000" algn="tl">
                    <a:srgbClr val="C0C0C0"/>
                  </a:outerShdw>
                </a:effectLst>
                <a:sym typeface="宋体" pitchFamily="2" charset="-122"/>
              </a:rPr>
              <a:t>明确标的</a:t>
            </a:r>
            <a:endParaRPr lang="zh-CN" altLang="en-US" sz="2400" dirty="0">
              <a:solidFill>
                <a:srgbClr val="FFFFFF"/>
              </a:solidFill>
              <a:sym typeface="宋体" pitchFamily="2" charset="-122"/>
            </a:endParaRPr>
          </a:p>
        </p:txBody>
      </p:sp>
      <p:sp>
        <p:nvSpPr>
          <p:cNvPr id="6" name="椭圆 5"/>
          <p:cNvSpPr/>
          <p:nvPr/>
        </p:nvSpPr>
        <p:spPr>
          <a:xfrm>
            <a:off x="1006475" y="3981450"/>
            <a:ext cx="1328738" cy="1223963"/>
          </a:xfrm>
          <a:prstGeom prst="ellipse">
            <a:avLst/>
          </a:prstGeom>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zh-CN" altLang="en-US" sz="2400" dirty="0">
                <a:ln w="0"/>
                <a:solidFill>
                  <a:schemeClr val="tx1"/>
                </a:solidFill>
                <a:effectLst>
                  <a:outerShdw blurRad="38100" dist="19050" dir="2700000" algn="tl" rotWithShape="0">
                    <a:schemeClr val="dk1">
                      <a:alpha val="40000"/>
                    </a:schemeClr>
                  </a:outerShdw>
                </a:effectLst>
                <a:sym typeface="+mn-ea"/>
              </a:rPr>
              <a:t>科学分配</a:t>
            </a:r>
            <a:endParaRPr kumimoji="1" lang="zh-CN" altLang="en-US" sz="2400" dirty="0">
              <a:sym typeface="+mn-ea"/>
            </a:endParaRPr>
          </a:p>
        </p:txBody>
      </p:sp>
      <p:sp>
        <p:nvSpPr>
          <p:cNvPr id="7" name="椭圆 6"/>
          <p:cNvSpPr/>
          <p:nvPr/>
        </p:nvSpPr>
        <p:spPr>
          <a:xfrm>
            <a:off x="1414463" y="5027613"/>
            <a:ext cx="1441450" cy="1223962"/>
          </a:xfrm>
          <a:prstGeom prst="ellipse">
            <a:avLst/>
          </a:prstGeom>
          <a:ln>
            <a:solidFill>
              <a:schemeClr val="accent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r>
              <a:rPr lang="zh-CN" altLang="en-US" sz="2400" dirty="0">
                <a:ln w="0"/>
                <a:solidFill>
                  <a:schemeClr val="tx1"/>
                </a:solidFill>
                <a:effectLst>
                  <a:outerShdw blurRad="38100" dist="19050" dir="2700000" algn="tl" rotWithShape="0">
                    <a:schemeClr val="dk1">
                      <a:alpha val="40000"/>
                    </a:schemeClr>
                  </a:outerShdw>
                </a:effectLst>
                <a:sym typeface="+mn-ea"/>
              </a:rPr>
              <a:t>总结经验</a:t>
            </a:r>
            <a:endParaRPr kumimoji="1" lang="zh-CN" altLang="en-US" sz="2400" dirty="0">
              <a:sym typeface="+mn-ea"/>
            </a:endParaRPr>
          </a:p>
        </p:txBody>
      </p:sp>
      <p:cxnSp>
        <p:nvCxnSpPr>
          <p:cNvPr id="4" name="肘形连接符 3"/>
          <p:cNvCxnSpPr/>
          <p:nvPr/>
        </p:nvCxnSpPr>
        <p:spPr>
          <a:xfrm flipV="1">
            <a:off x="1577975" y="2060575"/>
            <a:ext cx="1914525" cy="388938"/>
          </a:xfrm>
          <a:prstGeom prst="bentConnector3">
            <a:avLst>
              <a:gd name="adj1" fmla="val 50000"/>
            </a:avLst>
          </a:prstGeom>
          <a:ln w="28575">
            <a:tailEnd type="triangle"/>
          </a:ln>
        </p:spPr>
        <p:style>
          <a:lnRef idx="1">
            <a:schemeClr val="accent2"/>
          </a:lnRef>
          <a:fillRef idx="0">
            <a:schemeClr val="accent2"/>
          </a:fillRef>
          <a:effectRef idx="0">
            <a:schemeClr val="accent2"/>
          </a:effectRef>
          <a:fontRef idx="minor">
            <a:schemeClr val="tx1"/>
          </a:fontRef>
        </p:style>
      </p:cxnSp>
      <p:sp>
        <p:nvSpPr>
          <p:cNvPr id="21511" name="文本框 12"/>
          <p:cNvSpPr txBox="1">
            <a:spLocks noChangeArrowheads="1"/>
          </p:cNvSpPr>
          <p:nvPr/>
        </p:nvSpPr>
        <p:spPr bwMode="auto">
          <a:xfrm>
            <a:off x="3492500" y="1876425"/>
            <a:ext cx="49403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Bef>
                <a:spcPct val="20000"/>
              </a:spcBef>
              <a:spcAft>
                <a:spcPct val="0"/>
              </a:spcAft>
              <a:buChar char="»"/>
              <a:defRPr sz="2000">
                <a:solidFill>
                  <a:schemeClr val="tx1"/>
                </a:solidFill>
                <a:latin typeface="Calibri" pitchFamily="34" charset="0"/>
                <a:ea typeface="宋体" pitchFamily="2" charset="-122"/>
              </a:defRPr>
            </a:lvl6pPr>
            <a:lvl7pPr eaLnBrk="0" fontAlgn="base" hangingPunct="0">
              <a:spcBef>
                <a:spcPct val="20000"/>
              </a:spcBef>
              <a:spcAft>
                <a:spcPct val="0"/>
              </a:spcAft>
              <a:buChar char="»"/>
              <a:defRPr sz="2000">
                <a:solidFill>
                  <a:schemeClr val="tx1"/>
                </a:solidFill>
                <a:latin typeface="Calibri" pitchFamily="34" charset="0"/>
                <a:ea typeface="宋体" pitchFamily="2" charset="-122"/>
              </a:defRPr>
            </a:lvl7pPr>
            <a:lvl8pPr eaLnBrk="0" fontAlgn="base" hangingPunct="0">
              <a:spcBef>
                <a:spcPct val="20000"/>
              </a:spcBef>
              <a:spcAft>
                <a:spcPct val="0"/>
              </a:spcAft>
              <a:buChar char="»"/>
              <a:defRPr sz="2000">
                <a:solidFill>
                  <a:schemeClr val="tx1"/>
                </a:solidFill>
                <a:latin typeface="Calibri" pitchFamily="34" charset="0"/>
                <a:ea typeface="宋体" pitchFamily="2" charset="-122"/>
              </a:defRPr>
            </a:lvl8pPr>
            <a:lvl9pPr eaLnBrk="0" fontAlgn="base" hangingPunct="0">
              <a:spcBef>
                <a:spcPct val="20000"/>
              </a:spcBef>
              <a:spcAft>
                <a:spcPct val="0"/>
              </a:spcAft>
              <a:buChar char="»"/>
              <a:defRPr sz="2000">
                <a:solidFill>
                  <a:schemeClr val="tx1"/>
                </a:solidFill>
                <a:latin typeface="Calibri" pitchFamily="34" charset="0"/>
                <a:ea typeface="宋体" pitchFamily="2" charset="-122"/>
              </a:defRPr>
            </a:lvl9pPr>
          </a:lstStyle>
          <a:p>
            <a:pPr>
              <a:buFont typeface="Arial" pitchFamily="34" charset="0"/>
              <a:buNone/>
            </a:pPr>
            <a:r>
              <a:rPr lang="zh-CN" altLang="en-US" sz="2400" dirty="0">
                <a:latin typeface="Arial" pitchFamily="34" charset="0"/>
              </a:rPr>
              <a:t>合同是平等民事主体之间达成的协议。</a:t>
            </a:r>
          </a:p>
          <a:p>
            <a:pPr>
              <a:buFont typeface="Arial" pitchFamily="34" charset="0"/>
              <a:buNone/>
            </a:pPr>
            <a:endParaRPr lang="zh-CN" altLang="en-US" sz="1800" dirty="0">
              <a:latin typeface="Arial" pitchFamily="34" charset="0"/>
            </a:endParaRPr>
          </a:p>
        </p:txBody>
      </p:sp>
      <p:sp>
        <p:nvSpPr>
          <p:cNvPr id="21512" name="文本框 16"/>
          <p:cNvSpPr txBox="1">
            <a:spLocks noChangeArrowheads="1"/>
          </p:cNvSpPr>
          <p:nvPr/>
        </p:nvSpPr>
        <p:spPr bwMode="auto">
          <a:xfrm>
            <a:off x="3941763" y="2670175"/>
            <a:ext cx="43529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Bef>
                <a:spcPct val="20000"/>
              </a:spcBef>
              <a:spcAft>
                <a:spcPct val="0"/>
              </a:spcAft>
              <a:buChar char="»"/>
              <a:defRPr sz="2000">
                <a:solidFill>
                  <a:schemeClr val="tx1"/>
                </a:solidFill>
                <a:latin typeface="Calibri" pitchFamily="34" charset="0"/>
                <a:ea typeface="宋体" pitchFamily="2" charset="-122"/>
              </a:defRPr>
            </a:lvl6pPr>
            <a:lvl7pPr eaLnBrk="0" fontAlgn="base" hangingPunct="0">
              <a:spcBef>
                <a:spcPct val="20000"/>
              </a:spcBef>
              <a:spcAft>
                <a:spcPct val="0"/>
              </a:spcAft>
              <a:buChar char="»"/>
              <a:defRPr sz="2000">
                <a:solidFill>
                  <a:schemeClr val="tx1"/>
                </a:solidFill>
                <a:latin typeface="Calibri" pitchFamily="34" charset="0"/>
                <a:ea typeface="宋体" pitchFamily="2" charset="-122"/>
              </a:defRPr>
            </a:lvl7pPr>
            <a:lvl8pPr eaLnBrk="0" fontAlgn="base" hangingPunct="0">
              <a:spcBef>
                <a:spcPct val="20000"/>
              </a:spcBef>
              <a:spcAft>
                <a:spcPct val="0"/>
              </a:spcAft>
              <a:buChar char="»"/>
              <a:defRPr sz="2000">
                <a:solidFill>
                  <a:schemeClr val="tx1"/>
                </a:solidFill>
                <a:latin typeface="Calibri" pitchFamily="34" charset="0"/>
                <a:ea typeface="宋体" pitchFamily="2" charset="-122"/>
              </a:defRPr>
            </a:lvl8pPr>
            <a:lvl9pPr eaLnBrk="0" fontAlgn="base" hangingPunct="0">
              <a:spcBef>
                <a:spcPct val="20000"/>
              </a:spcBef>
              <a:spcAft>
                <a:spcPct val="0"/>
              </a:spcAft>
              <a:buChar char="»"/>
              <a:defRPr sz="2000">
                <a:solidFill>
                  <a:schemeClr val="tx1"/>
                </a:solidFill>
                <a:latin typeface="Calibri" pitchFamily="34" charset="0"/>
                <a:ea typeface="宋体" pitchFamily="2" charset="-122"/>
              </a:defRPr>
            </a:lvl9pPr>
          </a:lstStyle>
          <a:p>
            <a:pPr>
              <a:buFont typeface="Arial" pitchFamily="34" charset="0"/>
              <a:buNone/>
            </a:pPr>
            <a:r>
              <a:rPr lang="zh-CN" altLang="en-US" sz="2400" dirty="0">
                <a:latin typeface="Arial" pitchFamily="34" charset="0"/>
              </a:rPr>
              <a:t>预拌混凝土是“半成品”还是“成品”？</a:t>
            </a:r>
          </a:p>
        </p:txBody>
      </p:sp>
      <p:sp>
        <p:nvSpPr>
          <p:cNvPr id="21513" name="文本框 17"/>
          <p:cNvSpPr txBox="1">
            <a:spLocks noChangeArrowheads="1"/>
          </p:cNvSpPr>
          <p:nvPr/>
        </p:nvSpPr>
        <p:spPr bwMode="auto">
          <a:xfrm>
            <a:off x="4249738" y="3757613"/>
            <a:ext cx="43195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Bef>
                <a:spcPct val="20000"/>
              </a:spcBef>
              <a:spcAft>
                <a:spcPct val="0"/>
              </a:spcAft>
              <a:buChar char="»"/>
              <a:defRPr sz="2000">
                <a:solidFill>
                  <a:schemeClr val="tx1"/>
                </a:solidFill>
                <a:latin typeface="Calibri" pitchFamily="34" charset="0"/>
                <a:ea typeface="宋体" pitchFamily="2" charset="-122"/>
              </a:defRPr>
            </a:lvl6pPr>
            <a:lvl7pPr eaLnBrk="0" fontAlgn="base" hangingPunct="0">
              <a:spcBef>
                <a:spcPct val="20000"/>
              </a:spcBef>
              <a:spcAft>
                <a:spcPct val="0"/>
              </a:spcAft>
              <a:buChar char="»"/>
              <a:defRPr sz="2000">
                <a:solidFill>
                  <a:schemeClr val="tx1"/>
                </a:solidFill>
                <a:latin typeface="Calibri" pitchFamily="34" charset="0"/>
                <a:ea typeface="宋体" pitchFamily="2" charset="-122"/>
              </a:defRPr>
            </a:lvl7pPr>
            <a:lvl8pPr eaLnBrk="0" fontAlgn="base" hangingPunct="0">
              <a:spcBef>
                <a:spcPct val="20000"/>
              </a:spcBef>
              <a:spcAft>
                <a:spcPct val="0"/>
              </a:spcAft>
              <a:buChar char="»"/>
              <a:defRPr sz="2000">
                <a:solidFill>
                  <a:schemeClr val="tx1"/>
                </a:solidFill>
                <a:latin typeface="Calibri" pitchFamily="34" charset="0"/>
                <a:ea typeface="宋体" pitchFamily="2" charset="-122"/>
              </a:defRPr>
            </a:lvl8pPr>
            <a:lvl9pPr eaLnBrk="0" fontAlgn="base" hangingPunct="0">
              <a:spcBef>
                <a:spcPct val="20000"/>
              </a:spcBef>
              <a:spcAft>
                <a:spcPct val="0"/>
              </a:spcAft>
              <a:buChar char="»"/>
              <a:defRPr sz="2000">
                <a:solidFill>
                  <a:schemeClr val="tx1"/>
                </a:solidFill>
                <a:latin typeface="Calibri" pitchFamily="34" charset="0"/>
                <a:ea typeface="宋体" pitchFamily="2" charset="-122"/>
              </a:defRPr>
            </a:lvl9pPr>
          </a:lstStyle>
          <a:p>
            <a:pPr>
              <a:buFont typeface="Arial" pitchFamily="34" charset="0"/>
              <a:buNone/>
            </a:pPr>
            <a:r>
              <a:rPr lang="zh-CN" altLang="en-US" sz="2400" dirty="0">
                <a:latin typeface="Arial" pitchFamily="34" charset="0"/>
              </a:rPr>
              <a:t>权利与义务按混凝土生产流程、国家标准确定。</a:t>
            </a:r>
          </a:p>
          <a:p>
            <a:pPr>
              <a:buFont typeface="Arial" pitchFamily="34" charset="0"/>
              <a:buNone/>
            </a:pPr>
            <a:endParaRPr lang="zh-CN" altLang="en-US" sz="1800" dirty="0">
              <a:latin typeface="Arial" pitchFamily="34" charset="0"/>
            </a:endParaRPr>
          </a:p>
        </p:txBody>
      </p:sp>
      <p:sp>
        <p:nvSpPr>
          <p:cNvPr id="21514" name="文本框 18"/>
          <p:cNvSpPr txBox="1">
            <a:spLocks noChangeArrowheads="1"/>
          </p:cNvSpPr>
          <p:nvPr/>
        </p:nvSpPr>
        <p:spPr bwMode="auto">
          <a:xfrm>
            <a:off x="4783138" y="4930775"/>
            <a:ext cx="36591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eaLnBrk="0" fontAlgn="base" hangingPunct="0">
              <a:spcBef>
                <a:spcPct val="20000"/>
              </a:spcBef>
              <a:spcAft>
                <a:spcPct val="0"/>
              </a:spcAft>
              <a:buChar char="»"/>
              <a:defRPr sz="2000">
                <a:solidFill>
                  <a:schemeClr val="tx1"/>
                </a:solidFill>
                <a:latin typeface="Calibri" pitchFamily="34" charset="0"/>
                <a:ea typeface="宋体" pitchFamily="2" charset="-122"/>
              </a:defRPr>
            </a:lvl6pPr>
            <a:lvl7pPr eaLnBrk="0" fontAlgn="base" hangingPunct="0">
              <a:spcBef>
                <a:spcPct val="20000"/>
              </a:spcBef>
              <a:spcAft>
                <a:spcPct val="0"/>
              </a:spcAft>
              <a:buChar char="»"/>
              <a:defRPr sz="2000">
                <a:solidFill>
                  <a:schemeClr val="tx1"/>
                </a:solidFill>
                <a:latin typeface="Calibri" pitchFamily="34" charset="0"/>
                <a:ea typeface="宋体" pitchFamily="2" charset="-122"/>
              </a:defRPr>
            </a:lvl7pPr>
            <a:lvl8pPr eaLnBrk="0" fontAlgn="base" hangingPunct="0">
              <a:spcBef>
                <a:spcPct val="20000"/>
              </a:spcBef>
              <a:spcAft>
                <a:spcPct val="0"/>
              </a:spcAft>
              <a:buChar char="»"/>
              <a:defRPr sz="2000">
                <a:solidFill>
                  <a:schemeClr val="tx1"/>
                </a:solidFill>
                <a:latin typeface="Calibri" pitchFamily="34" charset="0"/>
                <a:ea typeface="宋体" pitchFamily="2" charset="-122"/>
              </a:defRPr>
            </a:lvl8pPr>
            <a:lvl9pPr eaLnBrk="0" fontAlgn="base" hangingPunct="0">
              <a:spcBef>
                <a:spcPct val="20000"/>
              </a:spcBef>
              <a:spcAft>
                <a:spcPct val="0"/>
              </a:spcAft>
              <a:buChar char="»"/>
              <a:defRPr sz="2000">
                <a:solidFill>
                  <a:schemeClr val="tx1"/>
                </a:solidFill>
                <a:latin typeface="Calibri" pitchFamily="34" charset="0"/>
                <a:ea typeface="宋体" pitchFamily="2" charset="-122"/>
              </a:defRPr>
            </a:lvl9pPr>
          </a:lstStyle>
          <a:p>
            <a:pPr>
              <a:buFont typeface="Arial" pitchFamily="34" charset="0"/>
              <a:buNone/>
            </a:pPr>
            <a:r>
              <a:rPr lang="zh-CN" altLang="en-US" sz="2400">
                <a:latin typeface="Arial" pitchFamily="34" charset="0"/>
              </a:rPr>
              <a:t>将老版合同近十年的使用经验融汇其中。</a:t>
            </a:r>
          </a:p>
          <a:p>
            <a:pPr>
              <a:buFont typeface="Arial" pitchFamily="34" charset="0"/>
              <a:buNone/>
            </a:pPr>
            <a:endParaRPr lang="zh-CN" altLang="en-US" sz="1800">
              <a:latin typeface="Arial" pitchFamily="34" charset="0"/>
            </a:endParaRPr>
          </a:p>
        </p:txBody>
      </p:sp>
      <p:cxnSp>
        <p:nvCxnSpPr>
          <p:cNvPr id="27" name="肘形连接符 26"/>
          <p:cNvCxnSpPr/>
          <p:nvPr/>
        </p:nvCxnSpPr>
        <p:spPr>
          <a:xfrm flipV="1">
            <a:off x="2108200" y="3081338"/>
            <a:ext cx="1914525" cy="388937"/>
          </a:xfrm>
          <a:prstGeom prst="bentConnector3">
            <a:avLst>
              <a:gd name="adj1" fmla="val 50000"/>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8" name="肘形连接符 27"/>
          <p:cNvCxnSpPr/>
          <p:nvPr/>
        </p:nvCxnSpPr>
        <p:spPr>
          <a:xfrm flipV="1">
            <a:off x="2335213" y="4181475"/>
            <a:ext cx="1914525" cy="388938"/>
          </a:xfrm>
          <a:prstGeom prst="bentConnector3">
            <a:avLst>
              <a:gd name="adj1" fmla="val 50000"/>
            </a:avLst>
          </a:prstGeom>
          <a:ln w="28575">
            <a:tailEnd type="triangle"/>
          </a:ln>
        </p:spPr>
        <p:style>
          <a:lnRef idx="1">
            <a:schemeClr val="accent2"/>
          </a:lnRef>
          <a:fillRef idx="0">
            <a:schemeClr val="accent2"/>
          </a:fillRef>
          <a:effectRef idx="0">
            <a:schemeClr val="accent2"/>
          </a:effectRef>
          <a:fontRef idx="minor">
            <a:schemeClr val="tx1"/>
          </a:fontRef>
        </p:style>
      </p:cxnSp>
      <p:cxnSp>
        <p:nvCxnSpPr>
          <p:cNvPr id="29" name="肘形连接符 28"/>
          <p:cNvCxnSpPr/>
          <p:nvPr/>
        </p:nvCxnSpPr>
        <p:spPr>
          <a:xfrm flipV="1">
            <a:off x="2860675" y="5289550"/>
            <a:ext cx="1914525" cy="388938"/>
          </a:xfrm>
          <a:prstGeom prst="bentConnector3">
            <a:avLst>
              <a:gd name="adj1" fmla="val 50000"/>
            </a:avLst>
          </a:prstGeom>
          <a:ln w="28575">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62074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a:xfrm>
            <a:off x="1187624" y="1196752"/>
            <a:ext cx="6763146" cy="359817"/>
          </a:xfrm>
        </p:spPr>
        <p:txBody>
          <a:bodyPr/>
          <a:lstStyle/>
          <a:p>
            <a:r>
              <a:rPr lang="zh-CN" altLang="en-US" sz="3600" dirty="0" smtClean="0">
                <a:sym typeface="宋体" pitchFamily="2" charset="-122"/>
              </a:rPr>
              <a:t/>
            </a:r>
            <a:br>
              <a:rPr lang="zh-CN" altLang="en-US" sz="3600" dirty="0" smtClean="0">
                <a:sym typeface="宋体" pitchFamily="2" charset="-122"/>
              </a:rPr>
            </a:br>
            <a:r>
              <a:rPr lang="en-US" altLang="zh-CN" sz="3600" dirty="0" smtClean="0">
                <a:sym typeface="宋体" pitchFamily="2" charset="-122"/>
              </a:rPr>
              <a:t>PART2</a:t>
            </a:r>
            <a:r>
              <a:rPr lang="zh-CN" altLang="en-US" sz="3600" dirty="0" smtClean="0">
                <a:sym typeface="宋体" pitchFamily="2" charset="-122"/>
              </a:rPr>
              <a:t>   </a:t>
            </a:r>
            <a:r>
              <a:rPr lang="zh-CN" altLang="en-US" sz="3600" dirty="0" smtClean="0"/>
              <a:t>新版合同修订原则与意义</a:t>
            </a:r>
            <a:endParaRPr kumimoji="1" lang="zh-CN" altLang="en-US" sz="3600" dirty="0" smtClean="0"/>
          </a:p>
        </p:txBody>
      </p:sp>
      <p:sp>
        <p:nvSpPr>
          <p:cNvPr id="3" name="内容占位符 2"/>
          <p:cNvSpPr>
            <a:spLocks noGrp="1"/>
          </p:cNvSpPr>
          <p:nvPr>
            <p:ph idx="1"/>
          </p:nvPr>
        </p:nvSpPr>
        <p:spPr>
          <a:xfrm>
            <a:off x="1547664" y="2349500"/>
            <a:ext cx="7139136" cy="3776663"/>
          </a:xfrm>
        </p:spPr>
        <p:txBody>
          <a:bodyPr/>
          <a:lstStyle/>
          <a:p>
            <a:pPr marL="0" indent="0">
              <a:buFont typeface="Arial" pitchFamily="34" charset="0"/>
              <a:buNone/>
            </a:pPr>
            <a:r>
              <a:rPr kumimoji="1" lang="zh-CN" altLang="en-US" dirty="0" smtClean="0"/>
              <a:t>       </a:t>
            </a:r>
          </a:p>
          <a:p>
            <a:pPr marL="0" indent="0">
              <a:buNone/>
            </a:pPr>
            <a:r>
              <a:rPr kumimoji="1" lang="zh-CN" altLang="en-US" dirty="0" smtClean="0"/>
              <a:t>    弥补</a:t>
            </a:r>
            <a:r>
              <a:rPr kumimoji="1" lang="zh-CN" altLang="en-US" dirty="0"/>
              <a:t>个体“议价”能力不足</a:t>
            </a:r>
            <a:r>
              <a:rPr kumimoji="1" lang="zh-CN" altLang="en-US" dirty="0" smtClean="0"/>
              <a:t>。</a:t>
            </a:r>
          </a:p>
          <a:p>
            <a:pPr marL="0" indent="0">
              <a:buNone/>
            </a:pPr>
            <a:endParaRPr kumimoji="1" lang="zh-CN" altLang="en-US" dirty="0"/>
          </a:p>
          <a:p>
            <a:pPr marL="0" indent="0">
              <a:buNone/>
            </a:pPr>
            <a:r>
              <a:rPr kumimoji="1" lang="zh-CN" altLang="en-US" dirty="0" smtClean="0"/>
              <a:t>    官方</a:t>
            </a:r>
            <a:r>
              <a:rPr kumimoji="1" lang="zh-CN" altLang="en-US" dirty="0"/>
              <a:t>确认，普遍适用。</a:t>
            </a:r>
          </a:p>
          <a:p>
            <a:pPr marL="0" indent="0">
              <a:buFont typeface="Arial" pitchFamily="34" charset="0"/>
              <a:buNone/>
            </a:pPr>
            <a:endParaRPr kumimoji="1" lang="zh-CN" altLang="en-US" dirty="0" smtClean="0"/>
          </a:p>
          <a:p>
            <a:pPr marL="0" indent="0">
              <a:buFont typeface="Arial" pitchFamily="34" charset="0"/>
              <a:buNone/>
            </a:pPr>
            <a:r>
              <a:rPr kumimoji="1" lang="zh-CN" altLang="en-US" dirty="0" smtClean="0"/>
              <a:t>    解决具体常见问题。</a:t>
            </a:r>
          </a:p>
          <a:p>
            <a:pPr marL="0" indent="0">
              <a:buFont typeface="Arial" pitchFamily="34" charset="0"/>
              <a:buNone/>
            </a:pPr>
            <a:r>
              <a:rPr kumimoji="1" lang="zh-CN" altLang="en-US" dirty="0" smtClean="0"/>
              <a:t>         </a:t>
            </a:r>
          </a:p>
          <a:p>
            <a:pPr marL="0" indent="0">
              <a:buFont typeface="Arial" pitchFamily="34" charset="0"/>
              <a:buNone/>
            </a:pPr>
            <a:r>
              <a:rPr kumimoji="1" lang="zh-CN" altLang="en-US" dirty="0" smtClean="0"/>
              <a:t>     </a:t>
            </a:r>
          </a:p>
        </p:txBody>
      </p:sp>
      <p:sp>
        <p:nvSpPr>
          <p:cNvPr id="4" name="泪珠形 3"/>
          <p:cNvSpPr/>
          <p:nvPr/>
        </p:nvSpPr>
        <p:spPr>
          <a:xfrm>
            <a:off x="1332905" y="3068960"/>
            <a:ext cx="358775" cy="360363"/>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1" lang="zh-CN" altLang="en-US">
              <a:sym typeface="+mn-ea"/>
            </a:endParaRPr>
          </a:p>
        </p:txBody>
      </p:sp>
      <p:sp>
        <p:nvSpPr>
          <p:cNvPr id="5" name="泪珠形 4"/>
          <p:cNvSpPr/>
          <p:nvPr/>
        </p:nvSpPr>
        <p:spPr>
          <a:xfrm>
            <a:off x="1332904" y="4254961"/>
            <a:ext cx="358775" cy="360362"/>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1" lang="zh-CN" altLang="en-US">
              <a:sym typeface="+mn-ea"/>
            </a:endParaRPr>
          </a:p>
        </p:txBody>
      </p:sp>
      <p:sp>
        <p:nvSpPr>
          <p:cNvPr id="6" name="泪珠形 5"/>
          <p:cNvSpPr/>
          <p:nvPr/>
        </p:nvSpPr>
        <p:spPr>
          <a:xfrm>
            <a:off x="1332903" y="5440961"/>
            <a:ext cx="358775" cy="360362"/>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1" lang="zh-CN" altLang="en-US">
              <a:sym typeface="+mn-ea"/>
            </a:endParaRPr>
          </a:p>
        </p:txBody>
      </p:sp>
      <p:sp>
        <p:nvSpPr>
          <p:cNvPr id="2" name="矩形 1"/>
          <p:cNvSpPr/>
          <p:nvPr/>
        </p:nvSpPr>
        <p:spPr>
          <a:xfrm>
            <a:off x="1835696" y="2297797"/>
            <a:ext cx="4680520" cy="1077218"/>
          </a:xfrm>
          <a:prstGeom prst="rect">
            <a:avLst/>
          </a:prstGeom>
        </p:spPr>
        <p:txBody>
          <a:bodyPr wrap="square">
            <a:spAutoFit/>
          </a:bodyPr>
          <a:lstStyle/>
          <a:p>
            <a:r>
              <a:rPr lang="zh-CN" altLang="en-US" sz="3200" b="1" dirty="0">
                <a:ln w="22225">
                  <a:solidFill>
                    <a:schemeClr val="accent2"/>
                  </a:solidFill>
                  <a:prstDash val="solid"/>
                </a:ln>
                <a:solidFill>
                  <a:schemeClr val="accent2">
                    <a:lumMod val="40000"/>
                    <a:lumOff val="60000"/>
                  </a:schemeClr>
                </a:solidFill>
                <a:sym typeface="宋体" panose="02010600030101010101" pitchFamily="2" charset="-122"/>
              </a:rPr>
              <a:t>新版合同现实意义！</a:t>
            </a:r>
            <a:r>
              <a:rPr lang="zh-CN" altLang="en-US" sz="3200" b="1" dirty="0">
                <a:ln w="22225">
                  <a:solidFill>
                    <a:schemeClr val="accent2"/>
                  </a:solidFill>
                  <a:prstDash val="solid"/>
                </a:ln>
                <a:solidFill>
                  <a:schemeClr val="accent2">
                    <a:lumMod val="40000"/>
                    <a:lumOff val="60000"/>
                  </a:schemeClr>
                </a:solidFill>
                <a:sym typeface="+mn-ea"/>
              </a:rPr>
              <a:t/>
            </a:r>
            <a:br>
              <a:rPr lang="zh-CN" altLang="en-US" sz="3200" b="1" dirty="0">
                <a:ln w="22225">
                  <a:solidFill>
                    <a:schemeClr val="accent2"/>
                  </a:solidFill>
                  <a:prstDash val="solid"/>
                </a:ln>
                <a:solidFill>
                  <a:schemeClr val="accent2">
                    <a:lumMod val="40000"/>
                    <a:lumOff val="60000"/>
                  </a:schemeClr>
                </a:solidFill>
                <a:sym typeface="+mn-ea"/>
              </a:rPr>
            </a:br>
            <a:endParaRPr lang="zh-CN" altLang="en-US" sz="3200"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noChangeArrowheads="1"/>
          </p:cNvSpPr>
          <p:nvPr>
            <p:ph type="title"/>
          </p:nvPr>
        </p:nvSpPr>
        <p:spPr>
          <a:xfrm>
            <a:off x="479425" y="1125538"/>
            <a:ext cx="8455025" cy="704850"/>
          </a:xfrm>
        </p:spPr>
        <p:txBody>
          <a:bodyPr/>
          <a:lstStyle/>
          <a:p>
            <a:r>
              <a:rPr lang="en-US" altLang="zh-CN" dirty="0" smtClean="0">
                <a:sym typeface="宋体" pitchFamily="2" charset="-122"/>
              </a:rPr>
              <a:t>PART3</a:t>
            </a:r>
            <a:r>
              <a:rPr lang="zh-CN" altLang="en-US" dirty="0" smtClean="0">
                <a:sym typeface="宋体" pitchFamily="2" charset="-122"/>
              </a:rPr>
              <a:t>  新合同重点条文解读</a:t>
            </a:r>
            <a:endParaRPr lang="zh-CN" altLang="en-US" dirty="0" smtClean="0"/>
          </a:p>
        </p:txBody>
      </p:sp>
      <p:sp>
        <p:nvSpPr>
          <p:cNvPr id="22530" name="内容占位符 2"/>
          <p:cNvSpPr>
            <a:spLocks noGrp="1" noChangeArrowheads="1"/>
          </p:cNvSpPr>
          <p:nvPr>
            <p:ph idx="1"/>
          </p:nvPr>
        </p:nvSpPr>
        <p:spPr>
          <a:xfrm>
            <a:off x="592138" y="1830388"/>
            <a:ext cx="8229600" cy="3889375"/>
          </a:xfrm>
        </p:spPr>
        <p:txBody>
          <a:bodyPr/>
          <a:lstStyle/>
          <a:p>
            <a:pPr>
              <a:buFont typeface="Arial" pitchFamily="34" charset="0"/>
              <a:buNone/>
            </a:pPr>
            <a:r>
              <a:rPr lang="zh-CN" altLang="en-US" sz="2400" dirty="0" smtClean="0">
                <a:sym typeface="宋体" pitchFamily="2" charset="-122"/>
              </a:rPr>
              <a:t>（一）合同体例变化</a:t>
            </a:r>
          </a:p>
          <a:p>
            <a:pPr>
              <a:buFont typeface="Arial" pitchFamily="34" charset="0"/>
              <a:buNone/>
            </a:pPr>
            <a:endParaRPr lang="en-US" altLang="zh-CN" sz="2400" dirty="0" smtClean="0"/>
          </a:p>
          <a:p>
            <a:pPr>
              <a:buFont typeface="Arial" pitchFamily="34" charset="0"/>
              <a:buNone/>
            </a:pPr>
            <a:endParaRPr lang="en-US" altLang="zh-CN" sz="2400" dirty="0" smtClean="0"/>
          </a:p>
          <a:p>
            <a:pPr>
              <a:buFont typeface="Arial" pitchFamily="34" charset="0"/>
              <a:buNone/>
            </a:pPr>
            <a:endParaRPr lang="zh-CN" altLang="en-US" sz="2400" dirty="0" smtClean="0"/>
          </a:p>
          <a:p>
            <a:pPr>
              <a:buFont typeface="Arial" pitchFamily="34" charset="0"/>
              <a:buNone/>
            </a:pPr>
            <a:endParaRPr lang="zh-CN" altLang="en-US" sz="2400" dirty="0" smtClean="0"/>
          </a:p>
          <a:p>
            <a:endParaRPr lang="en-US" altLang="zh-CN" sz="2400" dirty="0" smtClean="0">
              <a:sym typeface="宋体" pitchFamily="2" charset="-122"/>
            </a:endParaRPr>
          </a:p>
          <a:p>
            <a:r>
              <a:rPr lang="zh-CN" altLang="en-US" sz="2400" dirty="0" smtClean="0">
                <a:sym typeface="宋体" pitchFamily="2" charset="-122"/>
              </a:rPr>
              <a:t>项目－标的－质量与交货－结算－甲方、乙方责任－双方共同责任与约定－违约责任－争议解决－联系方式－附件</a:t>
            </a:r>
            <a:endParaRPr lang="zh-CN" altLang="en-US" sz="2400" dirty="0" smtClean="0"/>
          </a:p>
          <a:p>
            <a:endParaRPr lang="zh-CN" altLang="en-US" sz="2800" dirty="0" smtClean="0">
              <a:latin typeface="华文楷体" pitchFamily="2" charset="-122"/>
              <a:ea typeface="华文楷体" pitchFamily="2" charset="-122"/>
            </a:endParaRPr>
          </a:p>
          <a:p>
            <a:endParaRPr lang="zh-CN" altLang="en-US" dirty="0" smtClean="0"/>
          </a:p>
        </p:txBody>
      </p:sp>
      <p:sp>
        <p:nvSpPr>
          <p:cNvPr id="3" name="六边形 2"/>
          <p:cNvSpPr/>
          <p:nvPr/>
        </p:nvSpPr>
        <p:spPr>
          <a:xfrm>
            <a:off x="730250" y="2308225"/>
            <a:ext cx="1008063" cy="747713"/>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kumimoji="1" lang="en-US" altLang="zh-CN" dirty="0">
                <a:sym typeface="+mn-ea"/>
              </a:rPr>
              <a:t>2008</a:t>
            </a:r>
            <a:r>
              <a:rPr kumimoji="1" lang="zh-CN" altLang="en-US" dirty="0">
                <a:sym typeface="+mn-ea"/>
              </a:rPr>
              <a:t>年版</a:t>
            </a:r>
          </a:p>
        </p:txBody>
      </p:sp>
      <p:sp>
        <p:nvSpPr>
          <p:cNvPr id="6" name="六边形 5"/>
          <p:cNvSpPr/>
          <p:nvPr/>
        </p:nvSpPr>
        <p:spPr>
          <a:xfrm>
            <a:off x="4068763" y="2308225"/>
            <a:ext cx="1008062" cy="733425"/>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r>
              <a:rPr kumimoji="1" lang="en-US" altLang="zh-CN" dirty="0">
                <a:sym typeface="+mn-ea"/>
              </a:rPr>
              <a:t>2017</a:t>
            </a:r>
            <a:r>
              <a:rPr kumimoji="1" lang="zh-CN" altLang="en-US" dirty="0">
                <a:sym typeface="+mn-ea"/>
              </a:rPr>
              <a:t>年版</a:t>
            </a:r>
          </a:p>
        </p:txBody>
      </p:sp>
      <p:sp>
        <p:nvSpPr>
          <p:cNvPr id="4" name="矩形 3"/>
          <p:cNvSpPr/>
          <p:nvPr/>
        </p:nvSpPr>
        <p:spPr>
          <a:xfrm>
            <a:off x="1928813" y="2236788"/>
            <a:ext cx="1223962" cy="3603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zh-CN" altLang="en-US" dirty="0" smtClean="0">
                <a:sym typeface="+mn-ea"/>
              </a:rPr>
              <a:t>九条</a:t>
            </a:r>
            <a:r>
              <a:rPr kumimoji="1" lang="en-US" altLang="zh-CN" dirty="0" smtClean="0">
                <a:sym typeface="+mn-ea"/>
              </a:rPr>
              <a:t>40</a:t>
            </a:r>
            <a:r>
              <a:rPr kumimoji="1" lang="zh-CN" altLang="en-US" dirty="0" smtClean="0">
                <a:sym typeface="+mn-ea"/>
              </a:rPr>
              <a:t>款</a:t>
            </a:r>
            <a:endParaRPr kumimoji="1" lang="zh-CN" altLang="en-US" dirty="0">
              <a:sym typeface="+mn-ea"/>
            </a:endParaRPr>
          </a:p>
        </p:txBody>
      </p:sp>
      <p:sp>
        <p:nvSpPr>
          <p:cNvPr id="8" name="矩形 7"/>
          <p:cNvSpPr/>
          <p:nvPr/>
        </p:nvSpPr>
        <p:spPr>
          <a:xfrm>
            <a:off x="1947863" y="2695575"/>
            <a:ext cx="1223962"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zh-CN" altLang="en-US" dirty="0" smtClean="0">
                <a:sym typeface="+mn-ea"/>
              </a:rPr>
              <a:t>约</a:t>
            </a:r>
            <a:r>
              <a:rPr kumimoji="1" lang="en-US" altLang="zh-CN" dirty="0" smtClean="0">
                <a:sym typeface="+mn-ea"/>
              </a:rPr>
              <a:t>3400</a:t>
            </a:r>
            <a:r>
              <a:rPr kumimoji="1" lang="zh-CN" altLang="en-US" dirty="0" smtClean="0">
                <a:sym typeface="+mn-ea"/>
              </a:rPr>
              <a:t>字</a:t>
            </a:r>
            <a:endParaRPr kumimoji="1" lang="zh-CN" altLang="en-US" dirty="0">
              <a:sym typeface="+mn-ea"/>
            </a:endParaRPr>
          </a:p>
        </p:txBody>
      </p:sp>
      <p:sp>
        <p:nvSpPr>
          <p:cNvPr id="9" name="矩形 8"/>
          <p:cNvSpPr/>
          <p:nvPr/>
        </p:nvSpPr>
        <p:spPr>
          <a:xfrm>
            <a:off x="5322888" y="2162175"/>
            <a:ext cx="1347787" cy="400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a:sym typeface="宋体" panose="02010600030101010101" pitchFamily="2" charset="-122"/>
              </a:rPr>
              <a:t>十条</a:t>
            </a:r>
            <a:r>
              <a:rPr lang="en-US" altLang="zh-CN" sz="2000" dirty="0">
                <a:sym typeface="宋体" panose="02010600030101010101" pitchFamily="2" charset="-122"/>
              </a:rPr>
              <a:t>60</a:t>
            </a:r>
            <a:r>
              <a:rPr lang="zh-CN" altLang="en-US" sz="2000" dirty="0">
                <a:sym typeface="宋体" panose="02010600030101010101" pitchFamily="2" charset="-122"/>
              </a:rPr>
              <a:t>款</a:t>
            </a:r>
            <a:endParaRPr kumimoji="1" lang="zh-CN" altLang="en-US" sz="2000" dirty="0">
              <a:sym typeface="+mn-ea"/>
            </a:endParaRPr>
          </a:p>
        </p:txBody>
      </p:sp>
      <p:sp>
        <p:nvSpPr>
          <p:cNvPr id="10" name="矩形 9"/>
          <p:cNvSpPr/>
          <p:nvPr/>
        </p:nvSpPr>
        <p:spPr>
          <a:xfrm>
            <a:off x="5322888" y="2736850"/>
            <a:ext cx="1347787" cy="400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dirty="0" smtClean="0">
                <a:sym typeface="宋体" panose="02010600030101010101" pitchFamily="2" charset="-122"/>
              </a:rPr>
              <a:t>约</a:t>
            </a:r>
            <a:r>
              <a:rPr lang="en-US" altLang="zh-CN" sz="2000" dirty="0" smtClean="0">
                <a:sym typeface="宋体" panose="02010600030101010101" pitchFamily="2" charset="-122"/>
              </a:rPr>
              <a:t>4700</a:t>
            </a:r>
            <a:r>
              <a:rPr lang="zh-CN" altLang="en-US" sz="2000" dirty="0">
                <a:sym typeface="宋体" panose="02010600030101010101" pitchFamily="2" charset="-122"/>
              </a:rPr>
              <a:t>字</a:t>
            </a:r>
            <a:endParaRPr kumimoji="1" lang="zh-CN" altLang="en-US" sz="2000" dirty="0">
              <a:sym typeface="+mn-ea"/>
            </a:endParaRPr>
          </a:p>
        </p:txBody>
      </p:sp>
      <p:sp>
        <p:nvSpPr>
          <p:cNvPr id="7" name="矩形 6"/>
          <p:cNvSpPr/>
          <p:nvPr/>
        </p:nvSpPr>
        <p:spPr>
          <a:xfrm>
            <a:off x="1763684" y="3341672"/>
            <a:ext cx="5109095" cy="1077218"/>
          </a:xfrm>
          <a:prstGeom prst="rect">
            <a:avLst/>
          </a:prstGeom>
          <a:noFill/>
        </p:spPr>
        <p:txBody>
          <a:bodyPr wrap="none">
            <a:spAutoFit/>
          </a:bodyPr>
          <a:lstStyle/>
          <a:p>
            <a:pPr algn="ctr">
              <a:defRPr/>
            </a:pPr>
            <a:r>
              <a:rPr lang="zh-CN" altLang="en-US" sz="3200" b="1" dirty="0">
                <a:ln w="22225">
                  <a:solidFill>
                    <a:schemeClr val="accent2"/>
                  </a:solidFill>
                  <a:prstDash val="solid"/>
                </a:ln>
                <a:solidFill>
                  <a:schemeClr val="accent2">
                    <a:lumMod val="40000"/>
                    <a:lumOff val="60000"/>
                  </a:schemeClr>
                </a:solidFill>
                <a:sym typeface="宋体" panose="02010600030101010101" pitchFamily="2" charset="-122"/>
              </a:rPr>
              <a:t>按照预拌混凝土交易流程，</a:t>
            </a:r>
            <a:endParaRPr lang="en-US" altLang="zh-CN" sz="3200" b="1" dirty="0">
              <a:ln w="22225">
                <a:solidFill>
                  <a:schemeClr val="accent2"/>
                </a:solidFill>
                <a:prstDash val="solid"/>
              </a:ln>
              <a:solidFill>
                <a:schemeClr val="accent2">
                  <a:lumMod val="40000"/>
                  <a:lumOff val="60000"/>
                </a:schemeClr>
              </a:solidFill>
              <a:sym typeface="宋体" panose="02010600030101010101" pitchFamily="2" charset="-122"/>
            </a:endParaRPr>
          </a:p>
          <a:p>
            <a:pPr algn="ctr">
              <a:defRPr/>
            </a:pPr>
            <a:r>
              <a:rPr lang="zh-CN" altLang="en-US" sz="3200" b="1" dirty="0">
                <a:ln w="22225">
                  <a:solidFill>
                    <a:schemeClr val="accent2"/>
                  </a:solidFill>
                  <a:prstDash val="solid"/>
                </a:ln>
                <a:solidFill>
                  <a:schemeClr val="accent2">
                    <a:lumMod val="40000"/>
                    <a:lumOff val="60000"/>
                  </a:schemeClr>
                </a:solidFill>
                <a:sym typeface="宋体" panose="02010600030101010101" pitchFamily="2" charset="-122"/>
              </a:rPr>
              <a:t>设计修改合同体例与条款。</a:t>
            </a:r>
            <a:endParaRPr lang="zh-CN" altLang="en-US" sz="3200" b="1" dirty="0">
              <a:ln w="22225">
                <a:solidFill>
                  <a:schemeClr val="accent2"/>
                </a:solidFill>
                <a:prstDash val="solid"/>
              </a:ln>
              <a:solidFill>
                <a:schemeClr val="accent2">
                  <a:lumMod val="40000"/>
                  <a:lumOff val="60000"/>
                </a:schemeClr>
              </a:solidFill>
              <a:sym typeface="+mn-ea"/>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内容占位符 2"/>
          <p:cNvSpPr>
            <a:spLocks noGrp="1"/>
          </p:cNvSpPr>
          <p:nvPr>
            <p:ph idx="1"/>
          </p:nvPr>
        </p:nvSpPr>
        <p:spPr>
          <a:xfrm>
            <a:off x="457200" y="2060848"/>
            <a:ext cx="8229600" cy="4254227"/>
          </a:xfrm>
          <a:ln>
            <a:solidFill>
              <a:srgbClr val="C00000"/>
            </a:solidFill>
            <a:miter lim="800000"/>
            <a:headEnd/>
            <a:tailEnd/>
          </a:ln>
        </p:spPr>
        <p:txBody>
          <a:bodyPr/>
          <a:lstStyle/>
          <a:p>
            <a:pPr marL="0" indent="0">
              <a:buFont typeface="Arial" pitchFamily="34" charset="0"/>
              <a:buNone/>
            </a:pPr>
            <a:r>
              <a:rPr lang="zh-CN" altLang="en-US" sz="2800" dirty="0" smtClean="0">
                <a:sym typeface="宋体" pitchFamily="2" charset="-122"/>
              </a:rPr>
              <a:t>（二）、基本交易信息</a:t>
            </a:r>
          </a:p>
          <a:p>
            <a:pPr marL="0" indent="0">
              <a:lnSpc>
                <a:spcPct val="150000"/>
              </a:lnSpc>
              <a:spcBef>
                <a:spcPct val="0"/>
              </a:spcBef>
              <a:buFont typeface="Arial" pitchFamily="34" charset="0"/>
              <a:buNone/>
            </a:pPr>
            <a:r>
              <a:rPr lang="zh-CN" altLang="en-US" sz="2400" dirty="0" smtClean="0">
                <a:sym typeface="宋体" pitchFamily="2" charset="-122"/>
              </a:rPr>
              <a:t>            基本交易信息的作用？</a:t>
            </a:r>
          </a:p>
          <a:p>
            <a:pPr marL="0" indent="0">
              <a:lnSpc>
                <a:spcPct val="150000"/>
              </a:lnSpc>
              <a:spcBef>
                <a:spcPct val="0"/>
              </a:spcBef>
              <a:buFont typeface="Arial" pitchFamily="34" charset="0"/>
              <a:buNone/>
            </a:pPr>
            <a:r>
              <a:rPr lang="zh-CN" altLang="en-US" sz="2400" dirty="0">
                <a:sym typeface="宋体" pitchFamily="2" charset="-122"/>
              </a:rPr>
              <a:t> </a:t>
            </a:r>
            <a:r>
              <a:rPr lang="zh-CN" altLang="en-US" sz="2400" dirty="0" smtClean="0">
                <a:sym typeface="宋体" pitchFamily="2" charset="-122"/>
              </a:rPr>
              <a:t>           获取哪些交易信息？</a:t>
            </a:r>
          </a:p>
          <a:p>
            <a:pPr marL="0" indent="0">
              <a:lnSpc>
                <a:spcPct val="150000"/>
              </a:lnSpc>
              <a:spcBef>
                <a:spcPct val="0"/>
              </a:spcBef>
              <a:buFont typeface="Arial" pitchFamily="34" charset="0"/>
              <a:buNone/>
            </a:pPr>
            <a:r>
              <a:rPr lang="zh-CN" altLang="en-US" sz="2400" dirty="0" smtClean="0">
                <a:sym typeface="宋体" pitchFamily="2" charset="-122"/>
              </a:rPr>
              <a:t>            如何获取交易信息？</a:t>
            </a:r>
          </a:p>
          <a:p>
            <a:pPr marL="0" indent="0">
              <a:lnSpc>
                <a:spcPct val="150000"/>
              </a:lnSpc>
              <a:spcBef>
                <a:spcPct val="0"/>
              </a:spcBef>
              <a:buFont typeface="Arial" pitchFamily="34" charset="0"/>
              <a:buNone/>
            </a:pPr>
            <a:endParaRPr lang="zh-CN" altLang="en-US" sz="2400" dirty="0">
              <a:sym typeface="宋体" pitchFamily="2" charset="-122"/>
            </a:endParaRPr>
          </a:p>
          <a:p>
            <a:pPr marL="0" indent="0">
              <a:lnSpc>
                <a:spcPct val="150000"/>
              </a:lnSpc>
              <a:spcBef>
                <a:spcPct val="0"/>
              </a:spcBef>
              <a:buFont typeface="Arial" pitchFamily="34" charset="0"/>
              <a:buNone/>
            </a:pPr>
            <a:r>
              <a:rPr lang="zh-CN" altLang="en-US" sz="2400" dirty="0" smtClean="0">
                <a:sym typeface="宋体" pitchFamily="2" charset="-122"/>
              </a:rPr>
              <a:t>           增加：工程概况（第</a:t>
            </a:r>
            <a:r>
              <a:rPr lang="en-US" altLang="zh-CN" sz="2400" dirty="0" smtClean="0">
                <a:sym typeface="宋体" pitchFamily="2" charset="-122"/>
              </a:rPr>
              <a:t>1.2</a:t>
            </a:r>
            <a:r>
              <a:rPr lang="zh-CN" altLang="en-US" sz="2400" dirty="0" smtClean="0">
                <a:sym typeface="宋体" pitchFamily="2" charset="-122"/>
              </a:rPr>
              <a:t>条）</a:t>
            </a:r>
            <a:endParaRPr lang="zh-CN" altLang="en-US" sz="2400" dirty="0">
              <a:sym typeface="宋体" pitchFamily="2" charset="-122"/>
            </a:endParaRPr>
          </a:p>
          <a:p>
            <a:pPr marL="0" indent="0">
              <a:lnSpc>
                <a:spcPct val="150000"/>
              </a:lnSpc>
              <a:spcBef>
                <a:spcPct val="0"/>
              </a:spcBef>
              <a:buFont typeface="Arial" pitchFamily="34" charset="0"/>
              <a:buNone/>
            </a:pPr>
            <a:r>
              <a:rPr lang="zh-CN" altLang="en-US" sz="2400" dirty="0" smtClean="0">
                <a:sym typeface="宋体" pitchFamily="2" charset="-122"/>
              </a:rPr>
              <a:t>            </a:t>
            </a:r>
            <a:endParaRPr lang="zh-CN" altLang="en-US" sz="2400" dirty="0" smtClean="0"/>
          </a:p>
          <a:p>
            <a:pPr marL="0" indent="0"/>
            <a:endParaRPr lang="zh-CN" altLang="en-US" sz="2400" dirty="0" smtClean="0"/>
          </a:p>
        </p:txBody>
      </p:sp>
      <p:sp>
        <p:nvSpPr>
          <p:cNvPr id="23554" name="标题 1"/>
          <p:cNvSpPr>
            <a:spLocks noGrp="1" noChangeArrowheads="1"/>
          </p:cNvSpPr>
          <p:nvPr/>
        </p:nvSpPr>
        <p:spPr bwMode="auto">
          <a:xfrm>
            <a:off x="344488" y="908050"/>
            <a:ext cx="845502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4400" dirty="0">
                <a:sym typeface="宋体" pitchFamily="2" charset="-122"/>
              </a:rPr>
              <a:t>PART3</a:t>
            </a:r>
            <a:r>
              <a:rPr lang="zh-CN" altLang="en-US" sz="4400" dirty="0">
                <a:sym typeface="宋体" pitchFamily="2" charset="-122"/>
              </a:rPr>
              <a:t>  新合同重点条文解读</a:t>
            </a:r>
            <a:endParaRPr lang="zh-CN" altLang="en-US" sz="4400" dirty="0">
              <a:latin typeface="Calibri" pitchFamily="34" charset="0"/>
            </a:endParaRPr>
          </a:p>
        </p:txBody>
      </p:sp>
      <p:sp>
        <p:nvSpPr>
          <p:cNvPr id="5" name="泪珠形 4"/>
          <p:cNvSpPr/>
          <p:nvPr/>
        </p:nvSpPr>
        <p:spPr>
          <a:xfrm>
            <a:off x="827584" y="2708920"/>
            <a:ext cx="358775" cy="360363"/>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1" lang="zh-CN" altLang="en-US">
              <a:sym typeface="+mn-ea"/>
            </a:endParaRPr>
          </a:p>
        </p:txBody>
      </p:sp>
      <p:pic>
        <p:nvPicPr>
          <p:cNvPr id="2" name="图片 1"/>
          <p:cNvPicPr>
            <a:picLocks noChangeAspect="1"/>
          </p:cNvPicPr>
          <p:nvPr/>
        </p:nvPicPr>
        <p:blipFill>
          <a:blip r:embed="rId2"/>
          <a:stretch>
            <a:fillRect/>
          </a:stretch>
        </p:blipFill>
        <p:spPr>
          <a:xfrm>
            <a:off x="818059" y="3231904"/>
            <a:ext cx="368300" cy="368300"/>
          </a:xfrm>
          <a:prstGeom prst="rect">
            <a:avLst/>
          </a:prstGeom>
        </p:spPr>
      </p:pic>
      <p:sp>
        <p:nvSpPr>
          <p:cNvPr id="9" name="泪珠形 8"/>
          <p:cNvSpPr/>
          <p:nvPr/>
        </p:nvSpPr>
        <p:spPr>
          <a:xfrm>
            <a:off x="839372" y="3827598"/>
            <a:ext cx="358775" cy="360363"/>
          </a:xfrm>
          <a:prstGeom prst="teardrop">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kumimoji="1" lang="zh-CN" altLang="en-US">
              <a:sym typeface="+mn-ea"/>
            </a:endParaRPr>
          </a:p>
        </p:txBody>
      </p:sp>
      <p:sp>
        <p:nvSpPr>
          <p:cNvPr id="10" name="菱形 9"/>
          <p:cNvSpPr/>
          <p:nvPr/>
        </p:nvSpPr>
        <p:spPr>
          <a:xfrm>
            <a:off x="800969" y="4862580"/>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64704"/>
            <a:ext cx="8229600" cy="1008112"/>
          </a:xfrm>
        </p:spPr>
        <p:txBody>
          <a:bodyPr/>
          <a:lstStyle/>
          <a:p>
            <a:r>
              <a:rPr lang="en-US" altLang="zh-CN" dirty="0">
                <a:sym typeface="宋体" pitchFamily="2" charset="-122"/>
              </a:rPr>
              <a:t>PART3</a:t>
            </a:r>
            <a:r>
              <a:rPr lang="zh-CN" altLang="en-US" dirty="0">
                <a:sym typeface="宋体" pitchFamily="2" charset="-122"/>
              </a:rPr>
              <a:t>  新合同重点条文解读</a:t>
            </a:r>
            <a:endParaRPr kumimoji="1" lang="zh-CN" altLang="en-US" dirty="0"/>
          </a:p>
        </p:txBody>
      </p:sp>
      <p:sp>
        <p:nvSpPr>
          <p:cNvPr id="3" name="内容占位符 2"/>
          <p:cNvSpPr>
            <a:spLocks noGrp="1"/>
          </p:cNvSpPr>
          <p:nvPr>
            <p:ph idx="1"/>
          </p:nvPr>
        </p:nvSpPr>
        <p:spPr>
          <a:xfrm>
            <a:off x="457200" y="1600200"/>
            <a:ext cx="8229600" cy="4637112"/>
          </a:xfrm>
        </p:spPr>
        <p:txBody>
          <a:bodyPr/>
          <a:lstStyle/>
          <a:p>
            <a:pPr marL="0" indent="0">
              <a:lnSpc>
                <a:spcPct val="150000"/>
              </a:lnSpc>
              <a:spcBef>
                <a:spcPct val="0"/>
              </a:spcBef>
              <a:buNone/>
            </a:pPr>
            <a:r>
              <a:rPr lang="zh-CN" altLang="en-US" dirty="0" smtClean="0">
                <a:sym typeface="宋体" pitchFamily="2" charset="-122"/>
              </a:rPr>
              <a:t>（三）、价格条款（第二条）</a:t>
            </a:r>
          </a:p>
          <a:p>
            <a:pPr marL="0" indent="0">
              <a:lnSpc>
                <a:spcPct val="150000"/>
              </a:lnSpc>
              <a:spcBef>
                <a:spcPct val="0"/>
              </a:spcBef>
              <a:buNone/>
            </a:pPr>
            <a:r>
              <a:rPr lang="zh-CN" altLang="en-US" dirty="0">
                <a:sym typeface="宋体" pitchFamily="2" charset="-122"/>
              </a:rPr>
              <a:t> </a:t>
            </a:r>
            <a:r>
              <a:rPr lang="zh-CN" altLang="en-US" dirty="0" smtClean="0">
                <a:sym typeface="宋体" pitchFamily="2" charset="-122"/>
              </a:rPr>
              <a:t>           位置</a:t>
            </a:r>
            <a:r>
              <a:rPr lang="zh-CN" altLang="en-US" dirty="0">
                <a:sym typeface="宋体" pitchFamily="2" charset="-122"/>
              </a:rPr>
              <a:t>：从附件变更为第二条</a:t>
            </a:r>
            <a:endParaRPr lang="zh-CN" altLang="en-US" dirty="0"/>
          </a:p>
          <a:p>
            <a:pPr marL="0" indent="0">
              <a:lnSpc>
                <a:spcPct val="150000"/>
              </a:lnSpc>
              <a:spcBef>
                <a:spcPct val="0"/>
              </a:spcBef>
              <a:buNone/>
            </a:pPr>
            <a:r>
              <a:rPr lang="zh-CN" altLang="en-US" dirty="0">
                <a:sym typeface="宋体" pitchFamily="2" charset="-122"/>
              </a:rPr>
              <a:t>            细化价格内容：</a:t>
            </a:r>
          </a:p>
          <a:p>
            <a:pPr marL="0" indent="0">
              <a:spcBef>
                <a:spcPct val="0"/>
              </a:spcBef>
              <a:buNone/>
            </a:pPr>
            <a:r>
              <a:rPr lang="zh-CN" altLang="en-US" dirty="0">
                <a:sym typeface="宋体" pitchFamily="2" charset="-122"/>
              </a:rPr>
              <a:t>            </a:t>
            </a:r>
            <a:r>
              <a:rPr lang="en-US" altLang="zh-CN" dirty="0">
                <a:sym typeface="宋体" pitchFamily="2" charset="-122"/>
              </a:rPr>
              <a:t>1､14</a:t>
            </a:r>
            <a:r>
              <a:rPr lang="zh-CN" altLang="en-US" dirty="0">
                <a:sym typeface="宋体" pitchFamily="2" charset="-122"/>
              </a:rPr>
              <a:t>种外加剂、特殊要求价格；</a:t>
            </a:r>
            <a:endParaRPr lang="zh-CN" altLang="en-US" dirty="0"/>
          </a:p>
          <a:p>
            <a:pPr marL="0" indent="0">
              <a:spcBef>
                <a:spcPct val="0"/>
              </a:spcBef>
              <a:buNone/>
            </a:pPr>
            <a:r>
              <a:rPr lang="zh-CN" altLang="en-US" dirty="0">
                <a:sym typeface="宋体" pitchFamily="2" charset="-122"/>
              </a:rPr>
              <a:t>            </a:t>
            </a:r>
            <a:r>
              <a:rPr lang="en-US" altLang="zh-CN" dirty="0">
                <a:sym typeface="宋体" pitchFamily="2" charset="-122"/>
              </a:rPr>
              <a:t>2､</a:t>
            </a:r>
            <a:r>
              <a:rPr lang="zh-CN" altLang="en-US" dirty="0">
                <a:sym typeface="宋体" pitchFamily="2" charset="-122"/>
              </a:rPr>
              <a:t>各种不同泵车、固定泵泵送费的收费金额；</a:t>
            </a:r>
            <a:endParaRPr lang="zh-CN" altLang="en-US" dirty="0"/>
          </a:p>
          <a:p>
            <a:pPr marL="0" indent="0">
              <a:spcBef>
                <a:spcPct val="0"/>
              </a:spcBef>
              <a:buNone/>
            </a:pPr>
            <a:r>
              <a:rPr lang="zh-CN" altLang="en-US" dirty="0">
                <a:sym typeface="宋体" pitchFamily="2" charset="-122"/>
              </a:rPr>
              <a:t>            </a:t>
            </a:r>
            <a:r>
              <a:rPr lang="en-US" altLang="zh-CN" dirty="0">
                <a:sym typeface="宋体" pitchFamily="2" charset="-122"/>
              </a:rPr>
              <a:t>3､</a:t>
            </a:r>
            <a:r>
              <a:rPr lang="zh-CN" altLang="en-US" dirty="0">
                <a:sym typeface="宋体" pitchFamily="2" charset="-122"/>
              </a:rPr>
              <a:t>实践中出现的零星找零预拌混凝土价格。</a:t>
            </a:r>
            <a:endParaRPr lang="zh-CN" altLang="en-US" dirty="0"/>
          </a:p>
          <a:p>
            <a:endParaRPr kumimoji="1" lang="zh-CN" altLang="en-US" dirty="0"/>
          </a:p>
        </p:txBody>
      </p:sp>
      <p:sp>
        <p:nvSpPr>
          <p:cNvPr id="4" name="菱形 3"/>
          <p:cNvSpPr/>
          <p:nvPr/>
        </p:nvSpPr>
        <p:spPr>
          <a:xfrm>
            <a:off x="1115616" y="2575178"/>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
        <p:nvSpPr>
          <p:cNvPr id="5" name="菱形 4"/>
          <p:cNvSpPr/>
          <p:nvPr/>
        </p:nvSpPr>
        <p:spPr>
          <a:xfrm>
            <a:off x="1115616" y="3361508"/>
            <a:ext cx="296863" cy="388938"/>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buFont typeface="Arial" charset="0"/>
              <a:buNone/>
              <a:defRPr/>
            </a:pPr>
            <a:endParaRPr lang="zh-CN" altLang="en-US" noProof="1">
              <a:sym typeface="+mn-ea"/>
            </a:endParaRPr>
          </a:p>
        </p:txBody>
      </p:sp>
    </p:spTree>
    <p:extLst>
      <p:ext uri="{BB962C8B-B14F-4D97-AF65-F5344CB8AC3E}">
        <p14:creationId xmlns:p14="http://schemas.microsoft.com/office/powerpoint/2010/main" val="1421425383"/>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2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2351</TotalTime>
  <Pages>0</Pages>
  <Words>2249</Words>
  <Characters>0</Characters>
  <Application>Microsoft Macintosh PowerPoint</Application>
  <DocSecurity>0</DocSecurity>
  <PresentationFormat>全屏显示(4:3)</PresentationFormat>
  <Lines>0</Lines>
  <Paragraphs>279</Paragraphs>
  <Slides>43</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43</vt:i4>
      </vt:variant>
    </vt:vector>
  </HeadingPairs>
  <TitlesOfParts>
    <vt:vector size="52" baseType="lpstr">
      <vt:lpstr>Calibri</vt:lpstr>
      <vt:lpstr>STKaiti</vt:lpstr>
      <vt:lpstr>等线</vt:lpstr>
      <vt:lpstr>黑体</vt:lpstr>
      <vt:lpstr>华文楷体</vt:lpstr>
      <vt:lpstr>楷体</vt:lpstr>
      <vt:lpstr>宋体</vt:lpstr>
      <vt:lpstr>Arial</vt:lpstr>
      <vt:lpstr>2_Office 主题</vt:lpstr>
      <vt:lpstr>  《南京市建设工程预拌混凝土供应合同（2017版）》条款理解与适用    </vt:lpstr>
      <vt:lpstr>目录</vt:lpstr>
      <vt:lpstr>PART1 预拌混凝土供合同的特点</vt:lpstr>
      <vt:lpstr>PowerPoint 演示文稿</vt:lpstr>
      <vt:lpstr>PART2   新版合同修订原则与意义</vt:lpstr>
      <vt:lpstr> PART2   新版合同修订原则与意义</vt:lpstr>
      <vt:lpstr>PART3  新合同重点条文解读</vt:lpstr>
      <vt:lpstr>PowerPoint 演示文稿</vt:lpstr>
      <vt:lpstr>PART3  新合同重点条文解读</vt:lpstr>
      <vt:lpstr>PowerPoint 演示文稿</vt:lpstr>
      <vt:lpstr>PowerPoint 演示文稿</vt:lpstr>
      <vt:lpstr>PART3  新合同重点条文解读</vt:lpstr>
      <vt:lpstr>PART3  新合同重点条文解读</vt:lpstr>
      <vt:lpstr>PowerPoint 演示文稿</vt:lpstr>
      <vt:lpstr>PART3  新合同重点条文解读</vt:lpstr>
      <vt:lpstr>PowerPoint 演示文稿</vt:lpstr>
      <vt:lpstr>PART3  新合同重点条文解读</vt:lpstr>
      <vt:lpstr>PART3  新合同重点条文解读</vt:lpstr>
      <vt:lpstr>PART3  新合同重点条文解读</vt:lpstr>
      <vt:lpstr>PowerPoint 演示文稿</vt:lpstr>
      <vt:lpstr>PART3  新合同重点条文解读</vt:lpstr>
      <vt:lpstr> PART3  新合同重点条文解读</vt:lpstr>
      <vt:lpstr>PART3  新合同重点条文解读</vt:lpstr>
      <vt:lpstr>PART3  新合同重点条文解读</vt:lpstr>
      <vt:lpstr>PART4  混凝土供应合同常见争议与防控</vt:lpstr>
      <vt:lpstr> 4-1关于合同主体争议 </vt:lpstr>
      <vt:lpstr>PowerPoint 演示文稿</vt:lpstr>
      <vt:lpstr>PowerPoint 演示文稿</vt:lpstr>
      <vt:lpstr>4-2 合同价格争议与预防</vt:lpstr>
      <vt:lpstr>PowerPoint 演示文稿</vt:lpstr>
      <vt:lpstr>  </vt:lpstr>
      <vt:lpstr>  4-3  混凝土质量争议与处理</vt:lpstr>
      <vt:lpstr>  4-3   混凝土结算争议类型与预防</vt:lpstr>
      <vt:lpstr>PowerPoint 演示文稿</vt:lpstr>
      <vt:lpstr>PowerPoint 演示文稿</vt:lpstr>
      <vt:lpstr>PowerPoint 演示文稿</vt:lpstr>
      <vt:lpstr>PowerPoint 演示文稿</vt:lpstr>
      <vt:lpstr>PowerPoint 演示文稿</vt:lpstr>
      <vt:lpstr>PART5    提高清欠效率因素分析</vt:lpstr>
      <vt:lpstr>PART5    提高清欠效率因素分析</vt:lpstr>
      <vt:lpstr>PART5    提高清欠效率因素分析</vt:lpstr>
      <vt:lpstr>中银商砼法务团队介绍 </vt:lpstr>
      <vt:lpstr>谢谢聆听！</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以合同为基础，推动混凝土行业健康持续发展！</dc:title>
  <dc:creator>Microsoft Office 用户</dc:creator>
  <cp:lastModifiedBy>Microsoft Office 用户</cp:lastModifiedBy>
  <cp:revision>91</cp:revision>
  <dcterms:created xsi:type="dcterms:W3CDTF">2017-07-14T09:28:44Z</dcterms:created>
  <dcterms:modified xsi:type="dcterms:W3CDTF">2017-08-11T04:07:56Z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2052-10.1.0.6660</vt:lpwstr>
  </property>
</Properties>
</file>